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0"/>
  </p:notesMasterIdLst>
  <p:sldIdLst>
    <p:sldId id="560" r:id="rId2"/>
    <p:sldId id="319" r:id="rId3"/>
    <p:sldId id="330" r:id="rId4"/>
    <p:sldId id="329" r:id="rId5"/>
    <p:sldId id="331" r:id="rId6"/>
    <p:sldId id="333" r:id="rId7"/>
    <p:sldId id="1186" r:id="rId8"/>
    <p:sldId id="311" r:id="rId9"/>
    <p:sldId id="301" r:id="rId10"/>
    <p:sldId id="296" r:id="rId11"/>
    <p:sldId id="1183" r:id="rId12"/>
    <p:sldId id="321" r:id="rId13"/>
    <p:sldId id="322" r:id="rId14"/>
    <p:sldId id="324" r:id="rId15"/>
    <p:sldId id="325" r:id="rId16"/>
    <p:sldId id="327" r:id="rId17"/>
    <p:sldId id="328" r:id="rId18"/>
    <p:sldId id="326" r:id="rId19"/>
    <p:sldId id="566" r:id="rId20"/>
    <p:sldId id="342" r:id="rId21"/>
    <p:sldId id="564" r:id="rId22"/>
    <p:sldId id="332" r:id="rId23"/>
    <p:sldId id="323" r:id="rId24"/>
    <p:sldId id="335" r:id="rId25"/>
    <p:sldId id="567" r:id="rId26"/>
    <p:sldId id="334" r:id="rId27"/>
    <p:sldId id="1184" r:id="rId28"/>
    <p:sldId id="1185" r:id="rId29"/>
  </p:sldIdLst>
  <p:sldSz cx="9144000" cy="5143500" type="screen16x9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3B52A095-637F-4912-AC01-ABC934CE8619}">
          <p14:sldIdLst>
            <p14:sldId id="560"/>
            <p14:sldId id="319"/>
          </p14:sldIdLst>
        </p14:section>
        <p14:section name="제목 없는 구역" id="{6C344CAC-CB5F-4B14-9438-4A8CD69F5703}">
          <p14:sldIdLst>
            <p14:sldId id="330"/>
            <p14:sldId id="329"/>
            <p14:sldId id="331"/>
            <p14:sldId id="333"/>
            <p14:sldId id="1186"/>
            <p14:sldId id="311"/>
          </p14:sldIdLst>
        </p14:section>
        <p14:section name="제목 없는 구역" id="{D296539F-95D5-41C6-B229-640A0B96AEE3}">
          <p14:sldIdLst>
            <p14:sldId id="301"/>
            <p14:sldId id="296"/>
            <p14:sldId id="1183"/>
            <p14:sldId id="321"/>
            <p14:sldId id="322"/>
            <p14:sldId id="324"/>
            <p14:sldId id="325"/>
            <p14:sldId id="327"/>
            <p14:sldId id="328"/>
            <p14:sldId id="326"/>
            <p14:sldId id="566"/>
            <p14:sldId id="342"/>
            <p14:sldId id="564"/>
            <p14:sldId id="332"/>
            <p14:sldId id="323"/>
            <p14:sldId id="335"/>
            <p14:sldId id="567"/>
            <p14:sldId id="334"/>
            <p14:sldId id="1184"/>
            <p14:sldId id="11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849">
          <p15:clr>
            <a:srgbClr val="A4A3A4"/>
          </p15:clr>
        </p15:guide>
        <p15:guide id="3" orient="horz" pos="169">
          <p15:clr>
            <a:srgbClr val="A4A3A4"/>
          </p15:clr>
        </p15:guide>
        <p15:guide id="4" pos="249">
          <p15:clr>
            <a:srgbClr val="A4A3A4"/>
          </p15:clr>
        </p15:guide>
        <p15:guide id="5" pos="5511">
          <p15:clr>
            <a:srgbClr val="A4A3A4"/>
          </p15:clr>
        </p15:guide>
        <p15:guide id="6" pos="2880">
          <p15:clr>
            <a:srgbClr val="A4A3A4"/>
          </p15:clr>
        </p15:guide>
        <p15:guide id="7" pos="2812">
          <p15:clr>
            <a:srgbClr val="A4A3A4"/>
          </p15:clr>
        </p15:guide>
        <p15:guide id="8" pos="29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DAD"/>
    <a:srgbClr val="164194"/>
    <a:srgbClr val="308C5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Objects="1" showGuides="1">
      <p:cViewPr varScale="1">
        <p:scale>
          <a:sx n="126" d="100"/>
          <a:sy n="126" d="100"/>
        </p:scale>
        <p:origin x="618" y="330"/>
      </p:cViewPr>
      <p:guideLst>
        <p:guide orient="horz" pos="3003"/>
        <p:guide orient="horz" pos="849"/>
        <p:guide orient="horz" pos="169"/>
        <p:guide pos="249"/>
        <p:guide pos="5511"/>
        <p:guide pos="2880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C3237-6702-4B75-92E1-739BCADBF775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CEDBC-F3CD-4B11-8320-3E65CC27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 latinLnBrk="0">
              <a:defRPr/>
            </a:pPr>
            <a:fld id="{C6CEBDC8-2377-40EB-AB22-3319FED627B6}" type="slidenum">
              <a:rPr lang="ko-KR" altLang="en-US" smtClean="0">
                <a:solidFill>
                  <a:prstClr val="black"/>
                </a:solidFill>
              </a:rPr>
              <a:pPr defTabSz="457200" latinLnBrk="0">
                <a:defRPr/>
              </a:pPr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4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32400"/>
          </a:xfrm>
          <a:prstGeom prst="rect">
            <a:avLst/>
          </a:prstGeom>
          <a:gradFill>
            <a:gsLst>
              <a:gs pos="30000">
                <a:srgbClr val="021861"/>
              </a:gs>
              <a:gs pos="0">
                <a:srgbClr val="3259A8"/>
              </a:gs>
              <a:gs pos="10000">
                <a:srgbClr val="D551AC"/>
              </a:gs>
              <a:gs pos="20000">
                <a:srgbClr val="09AFE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3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58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3691770" y="4801232"/>
            <a:ext cx="1760464" cy="244841"/>
          </a:xfrm>
          <a:prstGeom prst="rect">
            <a:avLst/>
          </a:prstGeom>
        </p:spPr>
        <p:txBody>
          <a:bodyPr lIns="121898" tIns="60948" rIns="121898" bIns="60948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914286">
              <a:defRPr/>
            </a:pPr>
            <a:fld id="{4E2E905B-828D-4F20-A1BB-9606BA51BD13}" type="slidenum">
              <a:rPr lang="ko-KR" altLang="en-US" sz="9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914286">
                <a:defRPr/>
              </a:pPr>
              <a:t>‹#›</a:t>
            </a:fld>
            <a:endParaRPr lang="ko-KR" altLang="en-US" sz="675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9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9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2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4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 dt="0"/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miniconda/Miniconda3-py38_23.11.0-2-Linux-x86_64.sh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anaconda.com/miniconda/Miniconda3-py38_23.11.0-2-Linux-x86_64.sh" TargetMode="External"/><Relationship Id="rId2" Type="http://schemas.openxmlformats.org/officeDocument/2006/relationships/hyperlink" Target="https://cloud.google.com/compute/docs/gpus/install-drivers-gpu?hl=ko#install-scrip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docker.com/engine/install/ubuntu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juancarlospaco/tensors-for-busy-people-315k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edium.datadriveninvestor.com/what-is-the-tensor-in-deep-learning-77c2af7224a1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dilmoujahid.com/posts/2016/06/introduction-deep-learning-python-caffe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dilmoujahid.com/posts/2016/06/introduction-deep-learning-python-caff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mprasad.wordpress.com/2013/07/18/cpu-vs-gpu-performa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kr.mathworks.com/company/newsletters/articles/gpu-programming-in-matlab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310278" y="501104"/>
            <a:ext cx="1572866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&amp; Cloud 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45209" y="402770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2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E8E18-66E1-B6E2-125F-A4384594FF54}"/>
              </a:ext>
            </a:extLst>
          </p:cNvPr>
          <p:cNvSpPr txBox="1"/>
          <p:nvPr/>
        </p:nvSpPr>
        <p:spPr>
          <a:xfrm>
            <a:off x="1038789" y="1038255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3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786D3-D35A-87E8-689C-F2CA1E6C6E79}"/>
              </a:ext>
            </a:extLst>
          </p:cNvPr>
          <p:cNvSpPr txBox="1"/>
          <p:nvPr/>
        </p:nvSpPr>
        <p:spPr>
          <a:xfrm>
            <a:off x="1069253" y="1734253"/>
            <a:ext cx="53091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4w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27FB2-3753-8416-4BBC-F5104C30D4CA}"/>
              </a:ext>
            </a:extLst>
          </p:cNvPr>
          <p:cNvSpPr txBox="1"/>
          <p:nvPr/>
        </p:nvSpPr>
        <p:spPr>
          <a:xfrm>
            <a:off x="1045209" y="2944709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6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4D53E-D68B-DDB0-9803-3920CD2354AA}"/>
              </a:ext>
            </a:extLst>
          </p:cNvPr>
          <p:cNvSpPr txBox="1"/>
          <p:nvPr/>
        </p:nvSpPr>
        <p:spPr>
          <a:xfrm>
            <a:off x="1045209" y="2369737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5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6F813-1395-17FC-2FB5-AC854D0C5491}"/>
              </a:ext>
            </a:extLst>
          </p:cNvPr>
          <p:cNvSpPr txBox="1"/>
          <p:nvPr/>
        </p:nvSpPr>
        <p:spPr>
          <a:xfrm>
            <a:off x="2310279" y="3662470"/>
            <a:ext cx="2038763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 </a:t>
            </a:r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Fine Tuning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60DAB-C1BF-E398-BD2B-57CB9F28BDE1}"/>
              </a:ext>
            </a:extLst>
          </p:cNvPr>
          <p:cNvSpPr txBox="1"/>
          <p:nvPr/>
        </p:nvSpPr>
        <p:spPr>
          <a:xfrm>
            <a:off x="1045209" y="4134992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8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5CE3F-C958-CC78-AC28-7A199CF09F50}"/>
              </a:ext>
            </a:extLst>
          </p:cNvPr>
          <p:cNvSpPr txBox="1"/>
          <p:nvPr/>
        </p:nvSpPr>
        <p:spPr>
          <a:xfrm>
            <a:off x="2310279" y="1082468"/>
            <a:ext cx="3731342" cy="553228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3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Classification by SVM </a:t>
            </a:r>
            <a:br>
              <a:rPr lang="en-US" altLang="ko-KR" sz="13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Define by run, CNN</a:t>
            </a:r>
            <a:endParaRPr lang="en-US" altLang="ko-KR" sz="13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BFD-964B-ED01-49B1-FF8F65ADEBA7}"/>
              </a:ext>
            </a:extLst>
          </p:cNvPr>
          <p:cNvSpPr txBox="1"/>
          <p:nvPr/>
        </p:nvSpPr>
        <p:spPr>
          <a:xfrm>
            <a:off x="2310279" y="1835103"/>
            <a:ext cx="4364465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 </a:t>
            </a:r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II :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 (BERT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Llama)</a:t>
            </a:r>
            <a:endParaRPr lang="en-US" altLang="ko-KR" sz="15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174E0-E3BC-C9C4-139D-FBC8689A6C4C}"/>
              </a:ext>
            </a:extLst>
          </p:cNvPr>
          <p:cNvSpPr txBox="1"/>
          <p:nvPr/>
        </p:nvSpPr>
        <p:spPr>
          <a:xfrm>
            <a:off x="2310279" y="2499742"/>
            <a:ext cx="4308937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</a:t>
            </a:r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 engineering, function call(plug-in)</a:t>
            </a:r>
            <a:endParaRPr lang="en-US" altLang="ko-KR" sz="15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8D4E4-CD65-DB4C-8913-86314BE07664}"/>
              </a:ext>
            </a:extLst>
          </p:cNvPr>
          <p:cNvSpPr txBox="1"/>
          <p:nvPr/>
        </p:nvSpPr>
        <p:spPr>
          <a:xfrm>
            <a:off x="1045209" y="3539851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spcAft>
                <a:spcPts val="525"/>
              </a:spcAft>
              <a:defRPr/>
            </a:pPr>
            <a:r>
              <a:rPr lang="en-US" altLang="ko-KR" sz="2700" spc="-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7 w</a:t>
            </a:r>
            <a:endParaRPr lang="en-US" altLang="ko-KR" sz="27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F5130-38AF-8582-E425-BBB7E1A85066}"/>
              </a:ext>
            </a:extLst>
          </p:cNvPr>
          <p:cNvSpPr txBox="1"/>
          <p:nvPr/>
        </p:nvSpPr>
        <p:spPr>
          <a:xfrm>
            <a:off x="2310279" y="3081106"/>
            <a:ext cx="152137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</a:t>
            </a:r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B174A-7254-8D50-500A-3357C3E40785}"/>
              </a:ext>
            </a:extLst>
          </p:cNvPr>
          <p:cNvSpPr txBox="1"/>
          <p:nvPr/>
        </p:nvSpPr>
        <p:spPr>
          <a:xfrm>
            <a:off x="2306262" y="4209499"/>
            <a:ext cx="399788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 </a:t>
            </a:r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Agent, Agentic workflow, Multi-Agent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39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3214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miniConda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https://repo.anaconda.com/miniconda/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Miniconda3-py38_23.11.0-2-Linux-x86_64.sh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  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Create a new environment:</a:t>
            </a: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</a:p>
          <a:p>
            <a:pPr marL="133350" indent="-133350" defTabSz="6858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use, or "activate" the new environment, type the following:</a:t>
            </a:r>
          </a:p>
          <a:p>
            <a:pPr marL="404813" lvl="1" indent="-136922" defTabSz="685800"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python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가상환경 진입 후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b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matplotlib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multiprocess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lab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실행</a:t>
            </a:r>
            <a:endParaRPr lang="en-US" altLang="ko-KR" sz="1400" spc="-3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6"/>
            <a:ext cx="7985596" cy="246221"/>
            <a:chOff x="402827" y="1287502"/>
            <a:chExt cx="798559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2"/>
              <a:ext cx="774345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cpu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e2-standard-4 ,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06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3557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Nvidia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driver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https://cloud.google.com/compute/docs/gpus/install-drivers-gpu?hl=ko#install-script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페이지의 명령어 확인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miniConda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3"/>
              </a:rPr>
              <a:t>https://repo.anaconda.com/miniconda/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3"/>
              </a:rPr>
              <a:t>Miniconda3-py38_23.11.0-2-Linux-x86_64.sh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  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Create a new environment:</a:t>
            </a: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</a:p>
          <a:p>
            <a:pPr marL="133350" indent="-133350" defTabSz="6858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use, or "activate" the new environment, type the following:</a:t>
            </a:r>
          </a:p>
          <a:p>
            <a:pPr marL="404813" lvl="1" indent="-136922" defTabSz="685800"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matplotlib accelerate </a:t>
            </a:r>
            <a:r>
              <a:rPr lang="en-US" altLang="ko-KR" sz="1000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transformers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lab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실행</a:t>
            </a:r>
            <a:endParaRPr lang="en-US" altLang="ko-KR" sz="1400" spc="-3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734CEC-0672-23CF-E28B-DD4AA809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599642"/>
            <a:ext cx="2852983" cy="1556488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4F9CFBC-E3FD-7700-6298-8ED29829165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128284" y="1353923"/>
            <a:ext cx="526392" cy="245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83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1F8D5-94D9-4C02-981E-17F61357310A}"/>
              </a:ext>
            </a:extLst>
          </p:cNvPr>
          <p:cNvSpPr txBox="1"/>
          <p:nvPr/>
        </p:nvSpPr>
        <p:spPr>
          <a:xfrm>
            <a:off x="2555776" y="1095586"/>
            <a:ext cx="3770263" cy="1969770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36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Image Classification</a:t>
            </a:r>
          </a:p>
          <a:p>
            <a:r>
              <a:rPr lang="ko-KR" altLang="en-US" sz="3600" spc="-15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endParaRPr lang="en-US" altLang="ko-KR" sz="3600" spc="-150" dirty="0">
              <a:solidFill>
                <a:prstClr val="white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r>
              <a:rPr lang="ko-KR" altLang="en-US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r>
              <a:rPr lang="en-US" altLang="ko-KR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-</a:t>
            </a:r>
            <a:r>
              <a:rPr lang="ko-KR" altLang="en-US" sz="2800" spc="-15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r>
              <a:rPr lang="en-US" altLang="ko-KR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ML vs DL</a:t>
            </a:r>
          </a:p>
          <a:p>
            <a:r>
              <a:rPr lang="en-US" altLang="ko-KR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- Data : MNIST</a:t>
            </a:r>
            <a:endParaRPr lang="en-US" altLang="ko-KR" sz="3200" spc="-150" dirty="0">
              <a:solidFill>
                <a:prstClr val="white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2311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1) MNIST </a:t>
            </a:r>
            <a:r>
              <a:rPr lang="ko-KR" altLang="en-US" dirty="0"/>
              <a:t>필기체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950838"/>
          </a:xfrm>
        </p:spPr>
        <p:txBody>
          <a:bodyPr/>
          <a:lstStyle/>
          <a:p>
            <a:r>
              <a:rPr lang="en-US" altLang="ko-KR" dirty="0"/>
              <a:t>Image data </a:t>
            </a:r>
            <a:r>
              <a:rPr lang="ko-KR" altLang="en-US" dirty="0"/>
              <a:t>의 </a:t>
            </a:r>
            <a:r>
              <a:rPr lang="en-US" altLang="ko-KR" dirty="0"/>
              <a:t>iris </a:t>
            </a:r>
            <a:r>
              <a:rPr lang="ko-KR" altLang="en-US" dirty="0"/>
              <a:t>와 같은 존재</a:t>
            </a:r>
            <a:endParaRPr lang="en-US" altLang="ko-KR" dirty="0"/>
          </a:p>
          <a:p>
            <a:r>
              <a:rPr lang="en-US" altLang="ko-KR" dirty="0"/>
              <a:t> - 0 ~ 9 </a:t>
            </a:r>
            <a:r>
              <a:rPr lang="ko-KR" altLang="en-US" dirty="0"/>
              <a:t>까지의 </a:t>
            </a:r>
            <a:r>
              <a:rPr lang="ko-KR" altLang="en-US" dirty="0" err="1"/>
              <a:t>손글씨</a:t>
            </a:r>
            <a:r>
              <a:rPr lang="ko-KR" altLang="en-US" dirty="0"/>
              <a:t> 이미지 </a:t>
            </a:r>
            <a:r>
              <a:rPr lang="en-US" altLang="ko-KR" dirty="0"/>
              <a:t>train </a:t>
            </a:r>
            <a:r>
              <a:rPr lang="ko-KR" altLang="en-US" dirty="0"/>
              <a:t>용 </a:t>
            </a:r>
            <a:r>
              <a:rPr lang="en-US" altLang="ko-KR" dirty="0"/>
              <a:t>60,000 </a:t>
            </a:r>
            <a:r>
              <a:rPr lang="ko-KR" altLang="en-US" dirty="0"/>
              <a:t>장  </a:t>
            </a:r>
            <a:r>
              <a:rPr lang="en-US" altLang="ko-KR" sz="1200" dirty="0">
                <a:hlinkClick r:id="rId2"/>
              </a:rPr>
              <a:t>http://yann.lecun.com/exdb/mnist/</a:t>
            </a:r>
            <a:r>
              <a:rPr lang="en-US" altLang="ko-KR" sz="12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pip install </a:t>
            </a:r>
            <a:r>
              <a:rPr lang="ko-KR" altLang="en-US" dirty="0"/>
              <a:t>시 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--use-feature=2020-resolver 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옵션 활용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383618"/>
            <a:ext cx="609685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1) MNIST Dataset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84748"/>
          </a:xfrm>
        </p:spPr>
        <p:txBody>
          <a:bodyPr/>
          <a:lstStyle/>
          <a:p>
            <a:r>
              <a:rPr lang="en-US" altLang="ko-KR" dirty="0"/>
              <a:t>train-images.idx3-ubyte </a:t>
            </a:r>
            <a:r>
              <a:rPr lang="ko-KR" altLang="en-US"/>
              <a:t>형태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28pixel x 28pixel </a:t>
            </a:r>
            <a:r>
              <a:rPr lang="ko-KR" altLang="en-US"/>
              <a:t>의 이미지를 </a:t>
            </a:r>
            <a:r>
              <a:rPr lang="en-US" altLang="ko-KR" dirty="0"/>
              <a:t>28x28=784 </a:t>
            </a:r>
            <a:r>
              <a:rPr lang="ko-KR" altLang="en-US"/>
              <a:t>의 벡터로 표현 </a:t>
            </a:r>
            <a:r>
              <a:rPr lang="en-US" altLang="ko-KR" dirty="0"/>
              <a:t>(2</a:t>
            </a:r>
            <a:r>
              <a:rPr lang="ko-KR" altLang="en-US"/>
              <a:t>차원</a:t>
            </a:r>
            <a:r>
              <a:rPr lang="en-US" altLang="ko-KR" dirty="0"/>
              <a:t>, </a:t>
            </a:r>
            <a:r>
              <a:rPr lang="ko-KR" altLang="en-US"/>
              <a:t>색정보는 포함하지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599642"/>
            <a:ext cx="4668229" cy="2311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35" y="3111810"/>
            <a:ext cx="2933830" cy="1161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2073" y="2202505"/>
            <a:ext cx="330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[0,   ,5,7,8,0,                       ,4,5,0,0,]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908988" y="2382525"/>
            <a:ext cx="72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중괄호 8"/>
          <p:cNvSpPr/>
          <p:nvPr/>
        </p:nvSpPr>
        <p:spPr>
          <a:xfrm rot="16200000">
            <a:off x="5769133" y="2058489"/>
            <a:ext cx="126014" cy="2880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2805" y="1891161"/>
            <a:ext cx="460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784</a:t>
            </a:r>
            <a:endParaRPr lang="ko-KR" altLang="en-US" sz="1050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060825" y="563562"/>
            <a:ext cx="134918" cy="25202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04248" y="1512332"/>
            <a:ext cx="703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60,000</a:t>
            </a:r>
            <a:endParaRPr lang="ko-KR" altLang="en-US" sz="1050"/>
          </a:p>
        </p:txBody>
      </p:sp>
      <p:cxnSp>
        <p:nvCxnSpPr>
          <p:cNvPr id="13" name="직선 연결선 12"/>
          <p:cNvCxnSpPr/>
          <p:nvPr/>
        </p:nvCxnSpPr>
        <p:spPr>
          <a:xfrm>
            <a:off x="5783270" y="2382525"/>
            <a:ext cx="144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31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1) ML </a:t>
            </a:r>
            <a:r>
              <a:rPr lang="ko-KR" altLang="en-US" dirty="0"/>
              <a:t>활용 </a:t>
            </a: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847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분류 모델로 </a:t>
            </a:r>
            <a:r>
              <a:rPr lang="en-US" altLang="ko-KR" dirty="0"/>
              <a:t>SVM </a:t>
            </a:r>
            <a:r>
              <a:rPr lang="ko-KR" altLang="en-US"/>
              <a:t>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SVM Train </a:t>
            </a:r>
            <a:r>
              <a:rPr lang="ko-KR" altLang="en-US"/>
              <a:t>의 </a:t>
            </a:r>
            <a:r>
              <a:rPr lang="en-US" altLang="ko-KR" dirty="0"/>
              <a:t>feature </a:t>
            </a:r>
            <a:r>
              <a:rPr lang="ko-KR" altLang="en-US"/>
              <a:t>를 어떻게 선정할 것인가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997714" y="1848545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라벨 정보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997714" y="2316597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독립변수 정보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71867" y="2316597"/>
            <a:ext cx="1044116" cy="3960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전처리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46020" y="2316597"/>
            <a:ext cx="1044116" cy="3960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Feature </a:t>
            </a:r>
            <a:r>
              <a:rPr lang="ko-KR" altLang="en-US" sz="1050">
                <a:solidFill>
                  <a:schemeClr val="tx1"/>
                </a:solidFill>
              </a:rPr>
              <a:t>선정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20172" y="2316597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모델 선택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>
                <a:solidFill>
                  <a:schemeClr val="tx1"/>
                </a:solidFill>
              </a:rPr>
              <a:t>및 튜닝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103698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학습 데이터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106108" y="25126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480699" y="25126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55290" y="25126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4" idx="3"/>
            <a:endCxn id="8" idx="0"/>
          </p:cNvCxnSpPr>
          <p:nvPr/>
        </p:nvCxnSpPr>
        <p:spPr>
          <a:xfrm>
            <a:off x="3041830" y="2046567"/>
            <a:ext cx="3600400" cy="2700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3368270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전처리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423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Feature </a:t>
            </a:r>
            <a:r>
              <a:rPr lang="ko-KR" altLang="en-US" sz="1050">
                <a:solidFill>
                  <a:schemeClr val="tx1"/>
                </a:solidFill>
              </a:rPr>
              <a:t>선정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16575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학습된 모델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943828" y="3352412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477102" y="3352412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851693" y="3352412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5400000">
            <a:off x="6534230" y="293177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50502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테스트 데이터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490727" y="3159230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라벨 예측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236296" y="3352412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3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1) MNIST </a:t>
            </a:r>
            <a:r>
              <a:rPr lang="ko-KR" altLang="en-US" dirty="0"/>
              <a:t>의 </a:t>
            </a:r>
            <a:r>
              <a:rPr lang="en-US" altLang="ko-KR" dirty="0"/>
              <a:t>feature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흑백의 교차 점 수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7594"/>
            <a:ext cx="6835695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8324" y="1095586"/>
            <a:ext cx="25039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2</a:t>
            </a:r>
            <a:br>
              <a:rPr lang="en-US" altLang="ko-KR" sz="1000" b="1" dirty="0"/>
            </a:br>
            <a:r>
              <a:rPr lang="en-US" altLang="ko-KR" sz="1000" b="1" dirty="0"/>
              <a:t>2</a:t>
            </a:r>
            <a:br>
              <a:rPr lang="en-US" altLang="ko-KR" sz="1000" b="1" dirty="0"/>
            </a:br>
            <a:r>
              <a:rPr lang="en-US" altLang="ko-KR" sz="1000" b="1" dirty="0"/>
              <a:t>4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2</a:t>
            </a:r>
          </a:p>
          <a:p>
            <a:r>
              <a:rPr lang="en-US" altLang="ko-KR" sz="1000" b="1" dirty="0"/>
              <a:t>0</a:t>
            </a:r>
            <a:br>
              <a:rPr lang="en-US" altLang="ko-KR" sz="1000" b="1" dirty="0"/>
            </a:br>
            <a:r>
              <a:rPr lang="en-US" altLang="ko-KR" sz="1000" b="1" dirty="0"/>
              <a:t>0</a:t>
            </a:r>
            <a:endParaRPr lang="ko-KR" altLang="en-US" sz="1000" b="1"/>
          </a:p>
        </p:txBody>
      </p:sp>
      <p:cxnSp>
        <p:nvCxnSpPr>
          <p:cNvPr id="6" name="직선 연결선 5"/>
          <p:cNvCxnSpPr/>
          <p:nvPr/>
        </p:nvCxnSpPr>
        <p:spPr>
          <a:xfrm rot="16200000">
            <a:off x="7249214" y="3102525"/>
            <a:ext cx="72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611560" y="1226724"/>
            <a:ext cx="648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11560" y="1953243"/>
            <a:ext cx="648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90217" y="726254"/>
            <a:ext cx="189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r>
              <a:rPr lang="ko-KR" altLang="en-US"/>
              <a:t>개 </a:t>
            </a:r>
            <a:r>
              <a:rPr lang="en-US" altLang="ko-KR" dirty="0"/>
              <a:t>feature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40076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CD9C02-A581-6092-62B0-ED4B59A6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94" y="1008004"/>
            <a:ext cx="3680474" cy="28780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28</a:t>
            </a:r>
            <a:r>
              <a:rPr lang="ko-KR" altLang="en-US"/>
              <a:t>개 </a:t>
            </a:r>
            <a:r>
              <a:rPr lang="en-US" altLang="ko-KR" dirty="0"/>
              <a:t>feature </a:t>
            </a:r>
            <a:r>
              <a:rPr lang="ko-KR" altLang="en-US"/>
              <a:t>활용 </a:t>
            </a:r>
            <a:r>
              <a:rPr lang="en-US" altLang="ko-KR" dirty="0"/>
              <a:t>SVM </a:t>
            </a:r>
            <a:r>
              <a:rPr lang="ko-KR" altLang="en-US"/>
              <a:t>수행 결과 </a:t>
            </a:r>
            <a:r>
              <a:rPr lang="en-US" altLang="ko-KR" dirty="0"/>
              <a:t>F1_score </a:t>
            </a:r>
            <a:r>
              <a:rPr lang="ko-KR" altLang="en-US"/>
              <a:t>는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3882" y="1005212"/>
            <a:ext cx="645512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2pPr marL="126000" lvl="1" indent="-126000" latinLnBrk="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400" spc="-80">
                <a:solidFill>
                  <a:srgbClr val="5F5F5F"/>
                </a:solidFill>
                <a:latin typeface="맑은 고딕"/>
              </a:defRPr>
            </a:lvl2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F1_score : 0.767</a:t>
            </a:r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591057" y="1534065"/>
            <a:ext cx="279033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ko-KR" altLang="en-US" sz="1400" dirty="0"/>
              <a:t>특히 숫자 </a:t>
            </a:r>
            <a:r>
              <a:rPr lang="en-US" altLang="ko-KR" sz="1400" dirty="0"/>
              <a:t>3, 5</a:t>
            </a:r>
            <a:r>
              <a:rPr lang="ko-KR" altLang="en-US" sz="1400"/>
              <a:t> 의 정확도 낮음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48064" y="2218149"/>
            <a:ext cx="4680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90607" y="2218149"/>
            <a:ext cx="2880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51920" y="3147814"/>
            <a:ext cx="305681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661301" y="3399842"/>
            <a:ext cx="279033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3</a:t>
            </a:r>
            <a:r>
              <a:rPr lang="ko-KR" altLang="en-US" sz="1400"/>
              <a:t>을 </a:t>
            </a:r>
            <a:r>
              <a:rPr lang="en-US" altLang="ko-KR" sz="1400" dirty="0"/>
              <a:t>5</a:t>
            </a:r>
            <a:r>
              <a:rPr lang="ko-KR" altLang="en-US" sz="1400"/>
              <a:t> 로 인식하는 케이스 많음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16529" r="59418" b="69763"/>
          <a:stretch/>
        </p:blipFill>
        <p:spPr>
          <a:xfrm>
            <a:off x="1305664" y="4280224"/>
            <a:ext cx="2474247" cy="5040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46653" t="42965" r="10829" b="43327"/>
          <a:stretch/>
        </p:blipFill>
        <p:spPr>
          <a:xfrm>
            <a:off x="4211960" y="4280224"/>
            <a:ext cx="2592288" cy="5040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EC1E30E-386D-CEB1-1D41-E1BA14F7FC6A}"/>
              </a:ext>
            </a:extLst>
          </p:cNvPr>
          <p:cNvGrpSpPr/>
          <p:nvPr/>
        </p:nvGrpSpPr>
        <p:grpSpPr>
          <a:xfrm>
            <a:off x="402827" y="1090929"/>
            <a:ext cx="181609" cy="112669"/>
            <a:chOff x="402827" y="795213"/>
            <a:chExt cx="181609" cy="11266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BA7604D-44AF-6AD4-42A6-2269378BDB40}"/>
                </a:ext>
              </a:extLst>
            </p:cNvPr>
            <p:cNvSpPr/>
            <p:nvPr/>
          </p:nvSpPr>
          <p:spPr>
            <a:xfrm>
              <a:off x="471767" y="795213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C6022A-88FE-29FF-3C69-5A975036D910}"/>
                </a:ext>
              </a:extLst>
            </p:cNvPr>
            <p:cNvSpPr/>
            <p:nvPr/>
          </p:nvSpPr>
          <p:spPr>
            <a:xfrm>
              <a:off x="402827" y="795213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86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214291"/>
            <a:ext cx="6621462" cy="276999"/>
          </a:xfrm>
        </p:spPr>
        <p:txBody>
          <a:bodyPr/>
          <a:lstStyle/>
          <a:p>
            <a:r>
              <a:rPr lang="ko-KR" altLang="en-US" dirty="0"/>
              <a:t>회고</a:t>
            </a:r>
            <a:r>
              <a:rPr lang="en-US" altLang="ko-KR" dirty="0"/>
              <a:t>) </a:t>
            </a:r>
            <a:r>
              <a:rPr lang="ko-KR" altLang="en-US" dirty="0"/>
              <a:t>이미지 특징</a:t>
            </a:r>
            <a:r>
              <a:rPr lang="en-US" altLang="ko-KR" dirty="0"/>
              <a:t>(feature) </a:t>
            </a:r>
            <a:r>
              <a:rPr lang="ko-KR" altLang="en-US" dirty="0"/>
              <a:t>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66090"/>
          </a:xfrm>
        </p:spPr>
        <p:txBody>
          <a:bodyPr/>
          <a:lstStyle/>
          <a:p>
            <a:r>
              <a:rPr lang="ko-KR" altLang="en-US" dirty="0"/>
              <a:t>영상처리 →</a:t>
            </a:r>
            <a:r>
              <a:rPr lang="en-US" altLang="ko-KR" dirty="0"/>
              <a:t> </a:t>
            </a:r>
            <a:r>
              <a:rPr lang="ko-KR" altLang="en-US"/>
              <a:t>항상 등장하는 사진 </a:t>
            </a:r>
            <a:r>
              <a:rPr lang="en-US" altLang="ko-KR" dirty="0" err="1"/>
              <a:t>lena</a:t>
            </a:r>
            <a:endParaRPr lang="en-US" altLang="ko-KR" dirty="0"/>
          </a:p>
          <a:p>
            <a:r>
              <a:rPr lang="en-US" altLang="ko-KR" dirty="0"/>
              <a:t>Feature </a:t>
            </a:r>
            <a:r>
              <a:rPr lang="ko-KR" altLang="en-US"/>
              <a:t>추출 </a:t>
            </a:r>
            <a:r>
              <a:rPr lang="en-US" altLang="ko-KR" dirty="0"/>
              <a:t>: </a:t>
            </a:r>
            <a:r>
              <a:rPr lang="ko-KR" altLang="en-US"/>
              <a:t>엣지</a:t>
            </a:r>
            <a:r>
              <a:rPr lang="en-US" altLang="ko-KR" dirty="0"/>
              <a:t>, </a:t>
            </a:r>
            <a:r>
              <a:rPr lang="ko-KR" altLang="en-US"/>
              <a:t>코너</a:t>
            </a:r>
            <a:r>
              <a:rPr lang="en-US" altLang="ko-KR" dirty="0"/>
              <a:t>, </a:t>
            </a:r>
            <a:r>
              <a:rPr lang="ko-KR" altLang="en-US"/>
              <a:t>색 히스토그램</a:t>
            </a:r>
            <a:r>
              <a:rPr lang="en-US" altLang="ko-KR" dirty="0"/>
              <a:t> </a:t>
            </a:r>
            <a:r>
              <a:rPr lang="ko-KR" altLang="en-US"/>
              <a:t>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150207"/>
            <a:ext cx="3567577" cy="3584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2319722"/>
            <a:ext cx="3091334" cy="15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6DCDA7-7915-4680-E9F5-9BF28270F8DF}"/>
              </a:ext>
            </a:extLst>
          </p:cNvPr>
          <p:cNvSpPr/>
          <p:nvPr/>
        </p:nvSpPr>
        <p:spPr>
          <a:xfrm rot="851887">
            <a:off x="3402690" y="3143270"/>
            <a:ext cx="1762455" cy="261914"/>
          </a:xfrm>
          <a:custGeom>
            <a:avLst/>
            <a:gdLst>
              <a:gd name="connsiteX0" fmla="*/ 0 w 3009600"/>
              <a:gd name="connsiteY0" fmla="*/ 662400 h 662400"/>
              <a:gd name="connsiteX1" fmla="*/ 1641600 w 3009600"/>
              <a:gd name="connsiteY1" fmla="*/ 158400 h 662400"/>
              <a:gd name="connsiteX2" fmla="*/ 3009600 w 3009600"/>
              <a:gd name="connsiteY2" fmla="*/ 0 h 6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9600" h="662400">
                <a:moveTo>
                  <a:pt x="0" y="662400"/>
                </a:moveTo>
                <a:cubicBezTo>
                  <a:pt x="570000" y="465600"/>
                  <a:pt x="1140000" y="268800"/>
                  <a:pt x="1641600" y="158400"/>
                </a:cubicBezTo>
                <a:cubicBezTo>
                  <a:pt x="2143200" y="48000"/>
                  <a:pt x="2576400" y="24000"/>
                  <a:pt x="30096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신경망이론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BC69CB-CA2D-CAEF-5587-5B104AC667D6}"/>
              </a:ext>
            </a:extLst>
          </p:cNvPr>
          <p:cNvSpPr/>
          <p:nvPr/>
        </p:nvSpPr>
        <p:spPr>
          <a:xfrm>
            <a:off x="6172071" y="3838069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2E439BC-96C8-8CCA-8D5C-07FE3CF2D125}"/>
              </a:ext>
            </a:extLst>
          </p:cNvPr>
          <p:cNvSpPr/>
          <p:nvPr/>
        </p:nvSpPr>
        <p:spPr>
          <a:xfrm>
            <a:off x="6172071" y="4350469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0C99A0-0276-4FA0-0C97-218CC68C22F9}"/>
              </a:ext>
            </a:extLst>
          </p:cNvPr>
          <p:cNvSpPr/>
          <p:nvPr/>
        </p:nvSpPr>
        <p:spPr>
          <a:xfrm>
            <a:off x="7144179" y="408693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2BBAFC-0F53-DC2D-2416-08E2519D4B40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6532071" y="4018069"/>
            <a:ext cx="612108" cy="2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5A99E06-7892-55BE-5969-A6BD553F898D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6532071" y="4266930"/>
            <a:ext cx="612108" cy="26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567A388-4855-61A7-DAE2-81C887CD2D84}"/>
              </a:ext>
            </a:extLst>
          </p:cNvPr>
          <p:cNvSpPr/>
          <p:nvPr/>
        </p:nvSpPr>
        <p:spPr>
          <a:xfrm>
            <a:off x="5262529" y="383906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224825-E89B-8C15-3A7D-BE72DEB7EE41}"/>
              </a:ext>
            </a:extLst>
          </p:cNvPr>
          <p:cNvSpPr/>
          <p:nvPr/>
        </p:nvSpPr>
        <p:spPr>
          <a:xfrm>
            <a:off x="5262529" y="435146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x2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F7C922-74B9-45A3-C66D-FDFF2E7A8547}"/>
              </a:ext>
            </a:extLst>
          </p:cNvPr>
          <p:cNvCxnSpPr>
            <a:stCxn id="15" idx="6"/>
            <a:endCxn id="9" idx="2"/>
          </p:cNvCxnSpPr>
          <p:nvPr/>
        </p:nvCxnSpPr>
        <p:spPr>
          <a:xfrm flipV="1">
            <a:off x="5622529" y="4018069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2EB9F8-6538-A602-F717-BB722ACA1AC9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 flipV="1">
            <a:off x="5622529" y="4530469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C79552-0B73-442D-A2CF-00AFE0AAEEA2}"/>
              </a:ext>
            </a:extLst>
          </p:cNvPr>
          <p:cNvSpPr txBox="1"/>
          <p:nvPr/>
        </p:nvSpPr>
        <p:spPr>
          <a:xfrm>
            <a:off x="6046763" y="3482132"/>
            <a:ext cx="2194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S1 = Activation</a:t>
            </a:r>
            <a:r>
              <a:rPr lang="ko-KR" altLang="en-US" sz="1050" dirty="0"/>
              <a:t> </a:t>
            </a:r>
            <a:r>
              <a:rPr lang="en-US" altLang="ko-KR" sz="1050" dirty="0" err="1"/>
              <a:t>func</a:t>
            </a:r>
            <a:r>
              <a:rPr lang="en-US" altLang="ko-KR" sz="1050" dirty="0"/>
              <a:t>(x1*w1 + x2*w2)</a:t>
            </a:r>
            <a:endParaRPr lang="ko-KR" altLang="en-US" sz="105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7DE96B-A6F2-5124-03DF-045EEF8A1116}"/>
              </a:ext>
            </a:extLst>
          </p:cNvPr>
          <p:cNvCxnSpPr>
            <a:stCxn id="16" idx="6"/>
            <a:endCxn id="9" idx="2"/>
          </p:cNvCxnSpPr>
          <p:nvPr/>
        </p:nvCxnSpPr>
        <p:spPr>
          <a:xfrm flipV="1">
            <a:off x="5622529" y="4018069"/>
            <a:ext cx="549542" cy="5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6DC67A-4D59-816A-35E3-BAD1EB8DB24B}"/>
              </a:ext>
            </a:extLst>
          </p:cNvPr>
          <p:cNvCxnSpPr>
            <a:stCxn id="15" idx="6"/>
            <a:endCxn id="11" idx="2"/>
          </p:cNvCxnSpPr>
          <p:nvPr/>
        </p:nvCxnSpPr>
        <p:spPr>
          <a:xfrm>
            <a:off x="5622529" y="4019060"/>
            <a:ext cx="549542" cy="51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DB7EFF-644F-8664-7470-C1BA434CF274}"/>
              </a:ext>
            </a:extLst>
          </p:cNvPr>
          <p:cNvSpPr txBox="1"/>
          <p:nvPr/>
        </p:nvSpPr>
        <p:spPr>
          <a:xfrm>
            <a:off x="5622529" y="3821935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w1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29475-BEC7-0755-8969-C572547D99B0}"/>
              </a:ext>
            </a:extLst>
          </p:cNvPr>
          <p:cNvSpPr txBox="1"/>
          <p:nvPr/>
        </p:nvSpPr>
        <p:spPr>
          <a:xfrm>
            <a:off x="5547524" y="4219762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w2</a:t>
            </a:r>
            <a:endParaRPr lang="ko-KR" altLang="en-US" sz="105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7BD0145-BBF5-BEDE-BD88-D7077BE7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048549"/>
            <a:ext cx="3232377" cy="10219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350C37-0C33-D802-B650-797C71FDE318}"/>
              </a:ext>
            </a:extLst>
          </p:cNvPr>
          <p:cNvSpPr txBox="1"/>
          <p:nvPr/>
        </p:nvSpPr>
        <p:spPr>
          <a:xfrm>
            <a:off x="553564" y="771550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Machine Learning </a:t>
            </a:r>
            <a:r>
              <a:rPr lang="ko-KR" altLang="en-US" sz="1200" dirty="0"/>
              <a:t>모델 </a:t>
            </a:r>
            <a:r>
              <a:rPr lang="ko-KR" altLang="en-US" sz="1200" dirty="0" err="1"/>
              <a:t>기본컨셉</a:t>
            </a:r>
            <a:endParaRPr lang="ko-KR" altLang="en-US" sz="1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37283F2-F2F6-455B-D205-DA9CB833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428" y="2825157"/>
            <a:ext cx="3287216" cy="17053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FA112A-3B9E-385C-EBA0-528CE8076546}"/>
              </a:ext>
            </a:extLst>
          </p:cNvPr>
          <p:cNvSpPr txBox="1"/>
          <p:nvPr/>
        </p:nvSpPr>
        <p:spPr>
          <a:xfrm>
            <a:off x="553564" y="2427736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Deep Learning </a:t>
            </a:r>
            <a:r>
              <a:rPr lang="ko-KR" altLang="en-US" sz="1200" dirty="0"/>
              <a:t>모델 </a:t>
            </a:r>
            <a:r>
              <a:rPr lang="ko-KR" altLang="en-US" sz="1200" dirty="0" err="1"/>
              <a:t>기본컨셉</a:t>
            </a:r>
            <a:endParaRPr lang="ko-KR" altLang="en-US" sz="12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820F88-FBBB-79A5-3818-BBCED2B2C794}"/>
              </a:ext>
            </a:extLst>
          </p:cNvPr>
          <p:cNvSpPr/>
          <p:nvPr/>
        </p:nvSpPr>
        <p:spPr>
          <a:xfrm>
            <a:off x="2739924" y="3169319"/>
            <a:ext cx="792088" cy="5760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D302069-0180-F438-7CA0-FDD39738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56" y="447514"/>
            <a:ext cx="1983859" cy="2054375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09FCB64B-B345-8A70-05C8-0DB2DBFFE872}"/>
              </a:ext>
            </a:extLst>
          </p:cNvPr>
          <p:cNvSpPr/>
          <p:nvPr/>
        </p:nvSpPr>
        <p:spPr>
          <a:xfrm rot="389155">
            <a:off x="2873960" y="1011419"/>
            <a:ext cx="3009600" cy="662400"/>
          </a:xfrm>
          <a:custGeom>
            <a:avLst/>
            <a:gdLst>
              <a:gd name="connsiteX0" fmla="*/ 0 w 3009600"/>
              <a:gd name="connsiteY0" fmla="*/ 662400 h 662400"/>
              <a:gd name="connsiteX1" fmla="*/ 1641600 w 3009600"/>
              <a:gd name="connsiteY1" fmla="*/ 158400 h 662400"/>
              <a:gd name="connsiteX2" fmla="*/ 3009600 w 3009600"/>
              <a:gd name="connsiteY2" fmla="*/ 0 h 6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9600" h="662400">
                <a:moveTo>
                  <a:pt x="0" y="662400"/>
                </a:moveTo>
                <a:cubicBezTo>
                  <a:pt x="570000" y="465600"/>
                  <a:pt x="1140000" y="268800"/>
                  <a:pt x="1641600" y="158400"/>
                </a:cubicBezTo>
                <a:cubicBezTo>
                  <a:pt x="2143200" y="48000"/>
                  <a:pt x="2576400" y="24000"/>
                  <a:pt x="30096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3E667B-9E55-521A-AD4C-4B3DAD6679F5}"/>
              </a:ext>
            </a:extLst>
          </p:cNvPr>
          <p:cNvSpPr txBox="1"/>
          <p:nvPr/>
        </p:nvSpPr>
        <p:spPr>
          <a:xfrm>
            <a:off x="4545223" y="1270066"/>
            <a:ext cx="696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Ex) SVM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6B4A1A-83D7-B162-540F-D474641D10A1}"/>
              </a:ext>
            </a:extLst>
          </p:cNvPr>
          <p:cNvSpPr txBox="1"/>
          <p:nvPr/>
        </p:nvSpPr>
        <p:spPr>
          <a:xfrm>
            <a:off x="4300335" y="3316868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Ex) CNN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4CA4C-0A6B-DA06-7E13-31D2C02DC446}"/>
              </a:ext>
            </a:extLst>
          </p:cNvPr>
          <p:cNvSpPr txBox="1"/>
          <p:nvPr/>
        </p:nvSpPr>
        <p:spPr>
          <a:xfrm>
            <a:off x="6039771" y="2489036"/>
            <a:ext cx="2880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r>
              <a:rPr lang="ko-KR" altLang="en-US" sz="1000" dirty="0"/>
              <a:t> </a:t>
            </a:r>
            <a:r>
              <a:rPr lang="en-US" altLang="ko-KR" sz="1000" dirty="0"/>
              <a:t>=</a:t>
            </a:r>
            <a:r>
              <a:rPr lang="ko-KR" altLang="en-US" sz="1000" dirty="0"/>
              <a:t> </a:t>
            </a:r>
            <a:r>
              <a:rPr lang="en-US" altLang="ko-KR" sz="1000" dirty="0"/>
              <a:t>feature</a:t>
            </a:r>
            <a:r>
              <a:rPr lang="ko-KR" altLang="en-US" sz="1000" dirty="0"/>
              <a:t> 를 분석가가 만들어야</a:t>
            </a:r>
            <a:endParaRPr lang="en-US" altLang="ko-KR" sz="1000" dirty="0"/>
          </a:p>
          <a:p>
            <a:r>
              <a:rPr lang="en-US" altLang="ko-KR" sz="1000" dirty="0"/>
              <a:t>If)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mnist</a:t>
            </a:r>
            <a:r>
              <a:rPr lang="ko-KR" altLang="en-US" sz="1000" dirty="0"/>
              <a:t> 의 </a:t>
            </a:r>
            <a:r>
              <a:rPr lang="en-US" altLang="ko-KR" sz="1000" dirty="0"/>
              <a:t>768 array </a:t>
            </a:r>
            <a:r>
              <a:rPr lang="ko-KR" altLang="en-US" sz="1000" dirty="0"/>
              <a:t>를 그대로 </a:t>
            </a:r>
            <a:r>
              <a:rPr lang="en-US" altLang="ko-KR" sz="1000" dirty="0"/>
              <a:t>feature </a:t>
            </a:r>
            <a:r>
              <a:rPr lang="ko-KR" altLang="en-US" sz="1000" dirty="0"/>
              <a:t>로 하면</a:t>
            </a:r>
            <a:r>
              <a:rPr lang="en-US" altLang="ko-KR" sz="1000" dirty="0"/>
              <a:t>?!?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175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B41F8D5-94D9-4C02-981E-17F61357310A}"/>
              </a:ext>
            </a:extLst>
          </p:cNvPr>
          <p:cNvSpPr txBox="1"/>
          <p:nvPr/>
        </p:nvSpPr>
        <p:spPr>
          <a:xfrm>
            <a:off x="636024" y="1467850"/>
            <a:ext cx="3912931" cy="1015663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36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Image Classification</a:t>
            </a:r>
            <a:r>
              <a:rPr lang="ko-KR" altLang="en-US" sz="3600" spc="-15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endParaRPr lang="en-US" altLang="ko-KR" sz="3600" spc="-150" dirty="0">
              <a:solidFill>
                <a:prstClr val="white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r>
              <a:rPr lang="ko-KR" altLang="en-US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r>
              <a:rPr lang="en-US" altLang="ko-KR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-</a:t>
            </a:r>
            <a:r>
              <a:rPr lang="ko-KR" altLang="en-US" sz="2800" spc="-15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  <a:r>
              <a:rPr lang="en-US" altLang="ko-KR" sz="2800" spc="-15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/>
              </a:rPr>
              <a:t>ML vs DL</a:t>
            </a:r>
            <a:endParaRPr lang="en-US" altLang="ko-KR" sz="3200" spc="-150" dirty="0">
              <a:solidFill>
                <a:prstClr val="white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507D4-E4FB-E693-BBBF-34AC423E1F59}"/>
              </a:ext>
            </a:extLst>
          </p:cNvPr>
          <p:cNvSpPr txBox="1"/>
          <p:nvPr/>
        </p:nvSpPr>
        <p:spPr>
          <a:xfrm>
            <a:off x="650240" y="4775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응용데이터분석</a:t>
            </a:r>
          </a:p>
        </p:txBody>
      </p:sp>
    </p:spTree>
    <p:extLst>
      <p:ext uri="{BB962C8B-B14F-4D97-AF65-F5344CB8AC3E}">
        <p14:creationId xmlns:p14="http://schemas.microsoft.com/office/powerpoint/2010/main" val="2370293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Instance</a:t>
            </a:r>
            <a:r>
              <a:rPr lang="ko-KR" altLang="en-US" dirty="0"/>
              <a:t> 두개 중 한곳에 </a:t>
            </a:r>
            <a:r>
              <a:rPr lang="en-US" altLang="ko-KR" dirty="0"/>
              <a:t>docker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1193211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https://docs.docker.com/engine/install/ubuntu/</a:t>
            </a:r>
            <a:endParaRPr lang="en-US" altLang="ko-KR" dirty="0"/>
          </a:p>
          <a:p>
            <a:r>
              <a:rPr lang="en-US" altLang="ko-KR" dirty="0"/>
              <a:t>Installation</a:t>
            </a:r>
            <a:r>
              <a:rPr lang="ko-KR" altLang="en-US" dirty="0"/>
              <a:t> </a:t>
            </a:r>
            <a:r>
              <a:rPr lang="en-US" altLang="ko-KR" dirty="0"/>
              <a:t>methods</a:t>
            </a:r>
            <a:r>
              <a:rPr lang="ko-KR" altLang="en-US" dirty="0"/>
              <a:t> 내용 중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Install docker packages </a:t>
            </a:r>
            <a:r>
              <a:rPr lang="ko-KR" altLang="en-US" dirty="0"/>
              <a:t>까지만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 후 </a:t>
            </a:r>
            <a:endParaRPr lang="en-US" altLang="ko-KR" dirty="0"/>
          </a:p>
          <a:p>
            <a:r>
              <a:rPr lang="en-US" altLang="ko-KR" dirty="0"/>
              <a:t>docker --version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C51D8-CA8B-99C5-0F33-E6E6508F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6" y="1141170"/>
            <a:ext cx="4793903" cy="378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Brightics Studio </a:t>
            </a:r>
            <a:r>
              <a:rPr lang="ko-KR" altLang="en-US" dirty="0"/>
              <a:t>를 </a:t>
            </a:r>
            <a:r>
              <a:rPr lang="en-US" altLang="ko-KR" dirty="0"/>
              <a:t>docker </a:t>
            </a:r>
            <a:r>
              <a:rPr lang="ko-KR" altLang="en-US" dirty="0"/>
              <a:t>로 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4"/>
            <a:ext cx="8353424" cy="2405081"/>
          </a:xfrm>
        </p:spPr>
        <p:txBody>
          <a:bodyPr/>
          <a:lstStyle/>
          <a:p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docker pull </a:t>
            </a:r>
            <a:r>
              <a:rPr lang="en-US" altLang="ko-KR" dirty="0" err="1"/>
              <a:t>brightics</a:t>
            </a:r>
            <a:r>
              <a:rPr lang="en-US" altLang="ko-KR" dirty="0"/>
              <a:t>/studio</a:t>
            </a:r>
          </a:p>
          <a:p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userdata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docker run -d -p 3000:3000 --privileged=true -v "`</a:t>
            </a:r>
            <a:r>
              <a:rPr lang="en-US" altLang="ko-KR" dirty="0" err="1"/>
              <a:t>pwd</a:t>
            </a:r>
            <a:r>
              <a:rPr lang="en-US" altLang="ko-KR" dirty="0"/>
              <a:t>`/</a:t>
            </a:r>
            <a:r>
              <a:rPr lang="en-US" altLang="ko-KR" dirty="0" err="1"/>
              <a:t>userdata</a:t>
            </a:r>
            <a:r>
              <a:rPr lang="en-US" altLang="ko-KR" dirty="0"/>
              <a:t>:/</a:t>
            </a:r>
            <a:r>
              <a:rPr lang="en-US" altLang="ko-KR" dirty="0" err="1"/>
              <a:t>brightics</a:t>
            </a:r>
            <a:r>
              <a:rPr lang="en-US" altLang="ko-KR" dirty="0"/>
              <a:t>-studio/</a:t>
            </a:r>
            <a:r>
              <a:rPr lang="en-US" altLang="ko-KR" dirty="0" err="1"/>
              <a:t>userdata</a:t>
            </a:r>
            <a:r>
              <a:rPr lang="en-US" altLang="ko-KR" dirty="0"/>
              <a:t>" </a:t>
            </a:r>
            <a:r>
              <a:rPr lang="en-US" altLang="ko-KR" dirty="0" err="1"/>
              <a:t>brightics</a:t>
            </a:r>
            <a:r>
              <a:rPr lang="en-US" altLang="ko-KR" dirty="0"/>
              <a:t>/</a:t>
            </a:r>
            <a:r>
              <a:rPr lang="en-US" altLang="ko-KR" dirty="0" err="1"/>
              <a:t>studio:latest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후</a:t>
            </a:r>
            <a:endParaRPr lang="en-US" altLang="ko-KR" dirty="0"/>
          </a:p>
          <a:p>
            <a:r>
              <a:rPr lang="en-US" altLang="ko-KR" dirty="0"/>
              <a:t>Local pc </a:t>
            </a:r>
            <a:r>
              <a:rPr lang="ko-KR" altLang="en-US" dirty="0" err="1"/>
              <a:t>브라우져</a:t>
            </a:r>
            <a:r>
              <a:rPr lang="ko-KR" altLang="en-US" dirty="0"/>
              <a:t> 에서 </a:t>
            </a:r>
            <a:endParaRPr lang="en-US" altLang="ko-KR" dirty="0"/>
          </a:p>
          <a:p>
            <a:r>
              <a:rPr lang="en-US" altLang="ko-KR" dirty="0"/>
              <a:t>ip:3000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접근해보세요</a:t>
            </a:r>
            <a:r>
              <a:rPr lang="en-US" altLang="ko-KR" dirty="0"/>
              <a:t>~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3B2318-C5A8-B112-F7A3-C4E36B78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15" y="1956744"/>
            <a:ext cx="4349391" cy="28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2) </a:t>
            </a:r>
            <a:r>
              <a:rPr lang="ko-KR" altLang="en-US" dirty="0" err="1"/>
              <a:t>딥러닝의</a:t>
            </a:r>
            <a:r>
              <a:rPr lang="ko-KR" altLang="en-US" dirty="0"/>
              <a:t> 주요 컨셉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en-US" altLang="ko-KR" dirty="0"/>
              <a:t>weight </a:t>
            </a:r>
            <a:r>
              <a:rPr lang="ko-KR" altLang="en-US"/>
              <a:t>값을 구해 나가는 과정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607754"/>
            <a:ext cx="4738512" cy="2174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79" y="885321"/>
            <a:ext cx="4618069" cy="22045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35996" y="332841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0.373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6554" y="291785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0.373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4734" y="332841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0.273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9481" y="291785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0.573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7130" y="3644685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-1.3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57688" y="4372530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0.78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4734" y="3644685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-1.039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6216" y="437253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0.655</a:t>
            </a:r>
            <a:endParaRPr lang="ko-KR" altLang="en-US" sz="800">
              <a:solidFill>
                <a:srgbClr val="FF0000"/>
              </a:solidFill>
            </a:endParaRPr>
          </a:p>
        </p:txBody>
      </p:sp>
      <p:cxnSp>
        <p:nvCxnSpPr>
          <p:cNvPr id="28" name="꺾인 연결선 27"/>
          <p:cNvCxnSpPr>
            <a:stCxn id="11" idx="3"/>
            <a:endCxn id="13" idx="0"/>
          </p:cNvCxnSpPr>
          <p:nvPr/>
        </p:nvCxnSpPr>
        <p:spPr>
          <a:xfrm>
            <a:off x="5004048" y="1987606"/>
            <a:ext cx="1505160" cy="620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3" idx="1"/>
          </p:cNvCxnSpPr>
          <p:nvPr/>
        </p:nvCxnSpPr>
        <p:spPr>
          <a:xfrm flipH="1">
            <a:off x="3599892" y="974780"/>
            <a:ext cx="141996" cy="42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41888" y="851669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activation : sigmoid</a:t>
            </a:r>
            <a:endParaRPr lang="ko-KR" altLang="en-US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EA100-0975-5BCF-CB57-6D856695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49" y="1726661"/>
            <a:ext cx="1797915" cy="704116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D9EBC68-CE00-886F-7443-C50ABD5D0E9C}"/>
              </a:ext>
            </a:extLst>
          </p:cNvPr>
          <p:cNvSpPr txBox="1"/>
          <p:nvPr/>
        </p:nvSpPr>
        <p:spPr>
          <a:xfrm>
            <a:off x="5897398" y="656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D548521-4D29-2248-2157-D490AE69F721}"/>
              </a:ext>
            </a:extLst>
          </p:cNvPr>
          <p:cNvSpPr txBox="1"/>
          <p:nvPr/>
        </p:nvSpPr>
        <p:spPr>
          <a:xfrm>
            <a:off x="5831707" y="52513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∂E</a:t>
            </a:r>
            <a:endParaRPr lang="ko-KR" altLang="en-US" sz="1000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09CAEA9-CA64-D838-5FC1-C66F43C7C488}"/>
              </a:ext>
            </a:extLst>
          </p:cNvPr>
          <p:cNvSpPr txBox="1"/>
          <p:nvPr/>
        </p:nvSpPr>
        <p:spPr>
          <a:xfrm>
            <a:off x="5680223" y="71782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∂w(1)10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FDE95A-5C64-6D99-2E1D-4C772DEAB6DD}"/>
              </a:ext>
            </a:extLst>
          </p:cNvPr>
          <p:cNvCxnSpPr/>
          <p:nvPr/>
        </p:nvCxnSpPr>
        <p:spPr>
          <a:xfrm>
            <a:off x="5809763" y="743278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9">
            <a:extLst>
              <a:ext uri="{FF2B5EF4-FFF2-40B4-BE49-F238E27FC236}">
                <a16:creationId xmlns:a16="http://schemas.microsoft.com/office/drawing/2014/main" id="{1EED1BDC-9519-95AB-51AF-38F71D97F865}"/>
              </a:ext>
            </a:extLst>
          </p:cNvPr>
          <p:cNvSpPr txBox="1"/>
          <p:nvPr/>
        </p:nvSpPr>
        <p:spPr>
          <a:xfrm>
            <a:off x="6182107" y="5586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=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E4DE1A-6460-B10C-69C1-6EDB3F7F0EDD}"/>
              </a:ext>
            </a:extLst>
          </p:cNvPr>
          <p:cNvGrpSpPr/>
          <p:nvPr/>
        </p:nvGrpSpPr>
        <p:grpSpPr>
          <a:xfrm>
            <a:off x="6452917" y="548261"/>
            <a:ext cx="445956" cy="500470"/>
            <a:chOff x="1539603" y="3933616"/>
            <a:chExt cx="445956" cy="500470"/>
          </a:xfrm>
        </p:grpSpPr>
        <p:sp>
          <p:nvSpPr>
            <p:cNvPr id="63" name="TextBox 28">
              <a:extLst>
                <a:ext uri="{FF2B5EF4-FFF2-40B4-BE49-F238E27FC236}">
                  <a16:creationId xmlns:a16="http://schemas.microsoft.com/office/drawing/2014/main" id="{A3E613C4-5017-B510-BCFA-0A3C62B895D9}"/>
                </a:ext>
              </a:extLst>
            </p:cNvPr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64" name="TextBox 29">
              <a:extLst>
                <a:ext uri="{FF2B5EF4-FFF2-40B4-BE49-F238E27FC236}">
                  <a16:creationId xmlns:a16="http://schemas.microsoft.com/office/drawing/2014/main" id="{0FB07A98-FC60-A306-2839-374183A943DF}"/>
                </a:ext>
              </a:extLst>
            </p:cNvPr>
            <p:cNvSpPr txBox="1"/>
            <p:nvPr/>
          </p:nvSpPr>
          <p:spPr>
            <a:xfrm>
              <a:off x="1605358" y="3933616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∂E</a:t>
              </a:r>
              <a:endParaRPr lang="ko-KR" altLang="en-US" sz="1000"/>
            </a:p>
          </p:txBody>
        </p:sp>
        <p:sp>
          <p:nvSpPr>
            <p:cNvPr id="65" name="TextBox 30">
              <a:extLst>
                <a:ext uri="{FF2B5EF4-FFF2-40B4-BE49-F238E27FC236}">
                  <a16:creationId xmlns:a16="http://schemas.microsoft.com/office/drawing/2014/main" id="{C6310591-A402-6BCF-7721-958081557227}"/>
                </a:ext>
              </a:extLst>
            </p:cNvPr>
            <p:cNvSpPr txBox="1"/>
            <p:nvPr/>
          </p:nvSpPr>
          <p:spPr>
            <a:xfrm>
              <a:off x="1539603" y="4126309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∂a20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CE5BCF9-D4C0-8306-17CB-0B751AC094B7}"/>
                </a:ext>
              </a:extLst>
            </p:cNvPr>
            <p:cNvCxnSpPr/>
            <p:nvPr/>
          </p:nvCxnSpPr>
          <p:spPr>
            <a:xfrm>
              <a:off x="1583414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0D3DDC-56F9-DF16-5FCF-5F2A233002A6}"/>
              </a:ext>
            </a:extLst>
          </p:cNvPr>
          <p:cNvGrpSpPr/>
          <p:nvPr/>
        </p:nvGrpSpPr>
        <p:grpSpPr>
          <a:xfrm>
            <a:off x="6907096" y="548261"/>
            <a:ext cx="445956" cy="500470"/>
            <a:chOff x="1605358" y="3933616"/>
            <a:chExt cx="445956" cy="500470"/>
          </a:xfrm>
        </p:grpSpPr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74FE35F5-08CA-4D0A-A3F9-93AE11301FF5}"/>
                </a:ext>
              </a:extLst>
            </p:cNvPr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60" name="TextBox 36">
              <a:extLst>
                <a:ext uri="{FF2B5EF4-FFF2-40B4-BE49-F238E27FC236}">
                  <a16:creationId xmlns:a16="http://schemas.microsoft.com/office/drawing/2014/main" id="{235BEFDC-847F-CA32-2E79-265D5FD2B540}"/>
                </a:ext>
              </a:extLst>
            </p:cNvPr>
            <p:cNvSpPr txBox="1"/>
            <p:nvPr/>
          </p:nvSpPr>
          <p:spPr>
            <a:xfrm>
              <a:off x="1605358" y="3933616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∂a20</a:t>
              </a:r>
              <a:endParaRPr lang="ko-KR" altLang="en-US" sz="1000"/>
            </a:p>
          </p:txBody>
        </p:sp>
        <p:sp>
          <p:nvSpPr>
            <p:cNvPr id="61" name="TextBox 37">
              <a:extLst>
                <a:ext uri="{FF2B5EF4-FFF2-40B4-BE49-F238E27FC236}">
                  <a16:creationId xmlns:a16="http://schemas.microsoft.com/office/drawing/2014/main" id="{07EB48A2-35CB-4A86-525C-50D508072118}"/>
                </a:ext>
              </a:extLst>
            </p:cNvPr>
            <p:cNvSpPr txBox="1"/>
            <p:nvPr/>
          </p:nvSpPr>
          <p:spPr>
            <a:xfrm>
              <a:off x="1606261" y="412630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∂z20</a:t>
              </a:r>
              <a:endParaRPr lang="ko-KR" altLang="en-US" sz="100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7734902-1802-9F65-876C-09BA12751AE2}"/>
                </a:ext>
              </a:extLst>
            </p:cNvPr>
            <p:cNvCxnSpPr/>
            <p:nvPr/>
          </p:nvCxnSpPr>
          <p:spPr>
            <a:xfrm>
              <a:off x="1619458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D38C33-968F-D79F-3F42-EA869B5BD6BE}"/>
              </a:ext>
            </a:extLst>
          </p:cNvPr>
          <p:cNvGrpSpPr/>
          <p:nvPr/>
        </p:nvGrpSpPr>
        <p:grpSpPr>
          <a:xfrm>
            <a:off x="7238180" y="548261"/>
            <a:ext cx="619080" cy="500470"/>
            <a:chOff x="1483170" y="3933616"/>
            <a:chExt cx="619080" cy="500470"/>
          </a:xfrm>
        </p:grpSpPr>
        <p:sp>
          <p:nvSpPr>
            <p:cNvPr id="55" name="TextBox 40">
              <a:extLst>
                <a:ext uri="{FF2B5EF4-FFF2-40B4-BE49-F238E27FC236}">
                  <a16:creationId xmlns:a16="http://schemas.microsoft.com/office/drawing/2014/main" id="{6A5034CC-B038-3F11-FEBF-1B0F82331D33}"/>
                </a:ext>
              </a:extLst>
            </p:cNvPr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56" name="TextBox 41">
              <a:extLst>
                <a:ext uri="{FF2B5EF4-FFF2-40B4-BE49-F238E27FC236}">
                  <a16:creationId xmlns:a16="http://schemas.microsoft.com/office/drawing/2014/main" id="{EB8EBCF4-9A25-E325-280F-411A708CC7AA}"/>
                </a:ext>
              </a:extLst>
            </p:cNvPr>
            <p:cNvSpPr txBox="1"/>
            <p:nvPr/>
          </p:nvSpPr>
          <p:spPr>
            <a:xfrm>
              <a:off x="1605358" y="3933616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∂z20</a:t>
              </a:r>
              <a:endParaRPr lang="ko-KR" altLang="en-US" sz="1000"/>
            </a:p>
          </p:txBody>
        </p:sp>
        <p:sp>
          <p:nvSpPr>
            <p:cNvPr id="57" name="TextBox 42">
              <a:extLst>
                <a:ext uri="{FF2B5EF4-FFF2-40B4-BE49-F238E27FC236}">
                  <a16:creationId xmlns:a16="http://schemas.microsoft.com/office/drawing/2014/main" id="{4BAE7CE3-F0FF-E378-8740-4AE5F3B656C0}"/>
                </a:ext>
              </a:extLst>
            </p:cNvPr>
            <p:cNvSpPr txBox="1"/>
            <p:nvPr/>
          </p:nvSpPr>
          <p:spPr>
            <a:xfrm>
              <a:off x="1483170" y="4126309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/>
                <a:t>∂w(1)10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060E1-BC4A-BFFF-EA74-56D063CF38E8}"/>
                </a:ext>
              </a:extLst>
            </p:cNvPr>
            <p:cNvCxnSpPr/>
            <p:nvPr/>
          </p:nvCxnSpPr>
          <p:spPr>
            <a:xfrm>
              <a:off x="1583414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2BA4BDD5-FEB1-ECE6-FEDD-DD8A007A1D8F}"/>
                  </a:ext>
                </a:extLst>
              </p:cNvPr>
              <p:cNvSpPr txBox="1"/>
              <p:nvPr/>
            </p:nvSpPr>
            <p:spPr>
              <a:xfrm>
                <a:off x="5680223" y="1105289"/>
                <a:ext cx="2065822" cy="309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d>
                      </m:e>
                      <m:sup>
                        <m:r>
                          <a:rPr lang="en-US" altLang="ko-KR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21)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)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2BA4BDD5-FEB1-ECE6-FEDD-DD8A007A1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23" y="1105289"/>
                <a:ext cx="2065822" cy="30963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050AAA-9EAE-55CD-4DB2-7DEA32D659FE}"/>
              </a:ext>
            </a:extLst>
          </p:cNvPr>
          <p:cNvGrpSpPr/>
          <p:nvPr/>
        </p:nvGrpSpPr>
        <p:grpSpPr>
          <a:xfrm>
            <a:off x="5680223" y="1451856"/>
            <a:ext cx="1343107" cy="500470"/>
            <a:chOff x="929763" y="4491522"/>
            <a:chExt cx="1343107" cy="500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5">
                  <a:extLst>
                    <a:ext uri="{FF2B5EF4-FFF2-40B4-BE49-F238E27FC236}">
                      <a16:creationId xmlns:a16="http://schemas.microsoft.com/office/drawing/2014/main" id="{C52C9ACA-2667-4EDE-F3B6-0BF95AB2A805}"/>
                    </a:ext>
                  </a:extLst>
                </p:cNvPr>
                <p:cNvSpPr txBox="1"/>
                <p:nvPr/>
              </p:nvSpPr>
              <p:spPr>
                <a:xfrm>
                  <a:off x="1333574" y="4577547"/>
                  <a:ext cx="9392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20−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1)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49" name="TextBox 45">
                  <a:extLst>
                    <a:ext uri="{FF2B5EF4-FFF2-40B4-BE49-F238E27FC236}">
                      <a16:creationId xmlns:a16="http://schemas.microsoft.com/office/drawing/2014/main" id="{C52C9ACA-2667-4EDE-F3B6-0BF95AB2A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574" y="4577547"/>
                  <a:ext cx="939296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C1DA8F-7C01-E6BF-49D4-95FF745D87AC}"/>
                </a:ext>
              </a:extLst>
            </p:cNvPr>
            <p:cNvGrpSpPr/>
            <p:nvPr/>
          </p:nvGrpSpPr>
          <p:grpSpPr>
            <a:xfrm>
              <a:off x="929763" y="4491522"/>
              <a:ext cx="445956" cy="500470"/>
              <a:chOff x="1539603" y="3933616"/>
              <a:chExt cx="445956" cy="500470"/>
            </a:xfrm>
          </p:grpSpPr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EB1BF596-46AA-6815-1458-634F13F81F1F}"/>
                  </a:ext>
                </a:extLst>
              </p:cNvPr>
              <p:cNvSpPr txBox="1"/>
              <p:nvPr/>
            </p:nvSpPr>
            <p:spPr>
              <a:xfrm>
                <a:off x="1671049" y="406475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52" name="TextBox 48">
                <a:extLst>
                  <a:ext uri="{FF2B5EF4-FFF2-40B4-BE49-F238E27FC236}">
                    <a16:creationId xmlns:a16="http://schemas.microsoft.com/office/drawing/2014/main" id="{1C73F7F9-2911-CF10-910A-455CA536D21E}"/>
                  </a:ext>
                </a:extLst>
              </p:cNvPr>
              <p:cNvSpPr txBox="1"/>
              <p:nvPr/>
            </p:nvSpPr>
            <p:spPr>
              <a:xfrm>
                <a:off x="1605358" y="3933616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dirty="0"/>
                  <a:t>∂E</a:t>
                </a:r>
                <a:endParaRPr lang="ko-KR" altLang="en-US" sz="1000"/>
              </a:p>
            </p:txBody>
          </p:sp>
          <p:sp>
            <p:nvSpPr>
              <p:cNvPr id="53" name="TextBox 49">
                <a:extLst>
                  <a:ext uri="{FF2B5EF4-FFF2-40B4-BE49-F238E27FC236}">
                    <a16:creationId xmlns:a16="http://schemas.microsoft.com/office/drawing/2014/main" id="{11710F9A-136F-5D9F-5D4E-D88284290F31}"/>
                  </a:ext>
                </a:extLst>
              </p:cNvPr>
              <p:cNvSpPr txBox="1"/>
              <p:nvPr/>
            </p:nvSpPr>
            <p:spPr>
              <a:xfrm>
                <a:off x="1539603" y="4126309"/>
                <a:ext cx="4459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dirty="0"/>
                  <a:t>∂a20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47406F4-FD84-B28B-44C8-F80D6CBA4A2A}"/>
                  </a:ext>
                </a:extLst>
              </p:cNvPr>
              <p:cNvCxnSpPr/>
              <p:nvPr/>
            </p:nvCxnSpPr>
            <p:spPr>
              <a:xfrm>
                <a:off x="1583414" y="4151759"/>
                <a:ext cx="36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066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in</a:t>
            </a:r>
            <a:r>
              <a:rPr lang="ko-KR" altLang="en-US" dirty="0"/>
              <a:t> </a:t>
            </a:r>
            <a:r>
              <a:rPr lang="en-US" altLang="ko-KR" dirty="0"/>
              <a:t>deep learning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" y="2036471"/>
            <a:ext cx="3171535" cy="1059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762" y="3176826"/>
            <a:ext cx="3951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https://dev.to/juancarlospaco/tensors-for-busy-people-315k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B32CF5-4D47-D285-7F8F-D1C074AE7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55"/>
          <a:stretch/>
        </p:blipFill>
        <p:spPr>
          <a:xfrm>
            <a:off x="4572000" y="1475394"/>
            <a:ext cx="3678168" cy="1178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DDF18-F5D3-4323-F6B5-BAD73EB122B4}"/>
              </a:ext>
            </a:extLst>
          </p:cNvPr>
          <p:cNvSpPr txBox="1"/>
          <p:nvPr/>
        </p:nvSpPr>
        <p:spPr>
          <a:xfrm>
            <a:off x="3086088" y="4666369"/>
            <a:ext cx="591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5"/>
              </a:rPr>
              <a:t>https://medium.datadriveninvestor.com/what-is-the-tensor-in-deep-learning-77c2af7224a1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84590EC-85B9-D769-9364-D2940037CB0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959686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Tensors are the data structure used by machine learning system and getting to know them is an essential skill you should build early on.</a:t>
            </a:r>
          </a:p>
          <a:p>
            <a:pPr marL="285750" indent="-285750" algn="l"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A tensor is a container for numerical data. It is the way we store the information that we’ll use within our system.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A4ECA2-371C-F412-E4DE-ACFEE942A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52"/>
          <a:stretch/>
        </p:blipFill>
        <p:spPr>
          <a:xfrm>
            <a:off x="4758054" y="3095710"/>
            <a:ext cx="3306059" cy="1180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EDA2E-963C-4CA9-726F-01778FCC9F04}"/>
              </a:ext>
            </a:extLst>
          </p:cNvPr>
          <p:cNvSpPr txBox="1"/>
          <p:nvPr/>
        </p:nvSpPr>
        <p:spPr>
          <a:xfrm>
            <a:off x="4427986" y="2715161"/>
            <a:ext cx="7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Vectors:</a:t>
            </a:r>
          </a:p>
          <a:p>
            <a:pPr algn="ctr"/>
            <a:r>
              <a:rPr lang="en-US" altLang="ko-KR" sz="1200" dirty="0"/>
              <a:t>features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4BBB5-3A4A-86D8-2E41-BEB2A3F2370E}"/>
              </a:ext>
            </a:extLst>
          </p:cNvPr>
          <p:cNvSpPr txBox="1"/>
          <p:nvPr/>
        </p:nvSpPr>
        <p:spPr>
          <a:xfrm>
            <a:off x="5364089" y="2715161"/>
            <a:ext cx="1471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Sequences:</a:t>
            </a:r>
          </a:p>
          <a:p>
            <a:pPr algn="ctr"/>
            <a:r>
              <a:rPr lang="en-US" altLang="ko-KR" sz="1200" dirty="0"/>
              <a:t>timesteps, features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51306-78DD-AC38-08F4-7A03838742F4}"/>
              </a:ext>
            </a:extLst>
          </p:cNvPr>
          <p:cNvSpPr txBox="1"/>
          <p:nvPr/>
        </p:nvSpPr>
        <p:spPr>
          <a:xfrm>
            <a:off x="6966664" y="2715161"/>
            <a:ext cx="16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Images:</a:t>
            </a:r>
          </a:p>
          <a:p>
            <a:pPr algn="ctr"/>
            <a:r>
              <a:rPr lang="en-US" altLang="ko-KR" sz="1200" dirty="0"/>
              <a:t>height, width, channels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F769F-9DCB-17E6-911C-13DCA7ACD971}"/>
              </a:ext>
            </a:extLst>
          </p:cNvPr>
          <p:cNvSpPr txBox="1"/>
          <p:nvPr/>
        </p:nvSpPr>
        <p:spPr>
          <a:xfrm>
            <a:off x="3743908" y="4227934"/>
            <a:ext cx="251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Videos:</a:t>
            </a:r>
          </a:p>
          <a:p>
            <a:pPr algn="ctr"/>
            <a:r>
              <a:rPr lang="en-US" altLang="ko-KR" sz="1200" dirty="0"/>
              <a:t>frames, height, width, channels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32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(Convolutional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E1B332-0445-2904-0036-D3CF1792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881047"/>
            <a:ext cx="6120680" cy="14386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0C3A4-788F-F50B-4EAF-01259C96B3B0}"/>
              </a:ext>
            </a:extLst>
          </p:cNvPr>
          <p:cNvSpPr/>
          <p:nvPr/>
        </p:nvSpPr>
        <p:spPr>
          <a:xfrm>
            <a:off x="1446596" y="2289192"/>
            <a:ext cx="4032448" cy="252028"/>
          </a:xfrm>
          <a:prstGeom prst="rect">
            <a:avLst/>
          </a:prstGeom>
          <a:solidFill>
            <a:srgbClr val="4F7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Feature Extractor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8D4C44-EE0C-E373-19E2-07D3D0D5A97E}"/>
              </a:ext>
            </a:extLst>
          </p:cNvPr>
          <p:cNvSpPr/>
          <p:nvPr/>
        </p:nvSpPr>
        <p:spPr>
          <a:xfrm>
            <a:off x="5911792" y="2289192"/>
            <a:ext cx="1800200" cy="252028"/>
          </a:xfrm>
          <a:prstGeom prst="rect">
            <a:avLst/>
          </a:prstGeom>
          <a:solidFill>
            <a:srgbClr val="4F7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Classifier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70D9E9-8132-8ADC-4B9F-57881039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4" y="3337284"/>
            <a:ext cx="4027504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CC7A6C-7847-8C1F-9E69-8429F6C91FA2}"/>
              </a:ext>
            </a:extLst>
          </p:cNvPr>
          <p:cNvSpPr txBox="1"/>
          <p:nvPr/>
        </p:nvSpPr>
        <p:spPr>
          <a:xfrm>
            <a:off x="899592" y="2662253"/>
            <a:ext cx="4681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/>
              <a:t>Filter </a:t>
            </a:r>
            <a:r>
              <a:rPr lang="ko-KR" altLang="en-US" sz="1000" dirty="0"/>
              <a:t>가 </a:t>
            </a:r>
            <a:r>
              <a:rPr lang="en-US" altLang="ko-KR" sz="1000" dirty="0"/>
              <a:t>input</a:t>
            </a:r>
            <a:r>
              <a:rPr lang="ko-KR" altLang="en-US" sz="1000" dirty="0"/>
              <a:t>의 모든 영역을 슬라이딩 하면서 </a:t>
            </a:r>
            <a:r>
              <a:rPr lang="ko-KR" altLang="en-US" sz="1000" dirty="0" err="1"/>
              <a:t>합성곱을</a:t>
            </a:r>
            <a:r>
              <a:rPr lang="ko-KR" altLang="en-US" sz="1000" dirty="0"/>
              <a:t> 계산하여 특징 맵 생성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Filter </a:t>
            </a:r>
            <a:r>
              <a:rPr lang="ko-KR" altLang="en-US" sz="1000" dirty="0"/>
              <a:t>사이에서 내적</a:t>
            </a:r>
            <a:r>
              <a:rPr lang="en-US" altLang="ko-KR" sz="1000" dirty="0"/>
              <a:t>(dot product) </a:t>
            </a:r>
            <a:r>
              <a:rPr lang="ko-KR" altLang="en-US" sz="1000" dirty="0"/>
              <a:t>계산하여 각 위치의 결과 계산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계산된 결과내 </a:t>
            </a:r>
            <a:r>
              <a:rPr lang="en-US" altLang="ko-KR" sz="1000" dirty="0"/>
              <a:t>max pooling </a:t>
            </a:r>
            <a:r>
              <a:rPr lang="ko-KR" altLang="en-US" sz="1000" dirty="0"/>
              <a:t>하여 특징으로 표현</a:t>
            </a:r>
            <a:endParaRPr lang="en-US" altLang="ko-KR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0E12E-4A2B-8833-C094-C0A94EABA527}"/>
              </a:ext>
            </a:extLst>
          </p:cNvPr>
          <p:cNvSpPr txBox="1"/>
          <p:nvPr/>
        </p:nvSpPr>
        <p:spPr>
          <a:xfrm>
            <a:off x="5911792" y="2662253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/>
              <a:t>추출된 특징으로 분류 수행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Flatten layer</a:t>
            </a:r>
            <a:br>
              <a:rPr lang="en-US" altLang="ko-KR" sz="1000" dirty="0"/>
            </a:br>
            <a:r>
              <a:rPr lang="en-US" altLang="ko-KR" sz="1000" dirty="0"/>
              <a:t>: N</a:t>
            </a:r>
            <a:r>
              <a:rPr lang="ko-KR" altLang="en-US" sz="1000" dirty="0"/>
              <a:t>차원의 데이터를 </a:t>
            </a:r>
            <a:r>
              <a:rPr lang="en-US" altLang="ko-KR" sz="1000" dirty="0"/>
              <a:t>1</a:t>
            </a:r>
            <a:r>
              <a:rPr lang="ko-KR" altLang="en-US" sz="1000" dirty="0"/>
              <a:t>차원 배열로 변환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E9FB2B-1BE7-A8F1-2067-7AB9EAB33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92" y="3745120"/>
            <a:ext cx="2541150" cy="8219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B4687C-8026-A0E5-8461-801AAB6F0DCF}"/>
              </a:ext>
            </a:extLst>
          </p:cNvPr>
          <p:cNvSpPr txBox="1"/>
          <p:nvPr/>
        </p:nvSpPr>
        <p:spPr>
          <a:xfrm>
            <a:off x="5077603" y="3956041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Cf)</a:t>
            </a:r>
          </a:p>
          <a:p>
            <a:r>
              <a:rPr lang="en-US" altLang="ko-KR" sz="1000" dirty="0"/>
              <a:t>3</a:t>
            </a:r>
            <a:r>
              <a:rPr lang="ko-KR" altLang="en-US" sz="1000" dirty="0"/>
              <a:t>차원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B7357-804B-609E-E225-45EEAF41C6DF}"/>
              </a:ext>
            </a:extLst>
          </p:cNvPr>
          <p:cNvSpPr txBox="1"/>
          <p:nvPr/>
        </p:nvSpPr>
        <p:spPr>
          <a:xfrm>
            <a:off x="2931562" y="4589072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Filter</a:t>
            </a:r>
            <a:r>
              <a:rPr lang="ko-KR" altLang="en-US" sz="1000" dirty="0"/>
              <a:t> </a:t>
            </a:r>
            <a:r>
              <a:rPr lang="en-US" altLang="ko-KR" sz="1000" dirty="0"/>
              <a:t>=</a:t>
            </a:r>
            <a:r>
              <a:rPr lang="ko-KR" altLang="en-US" sz="1000" dirty="0"/>
              <a:t> </a:t>
            </a:r>
            <a:r>
              <a:rPr lang="en-US" altLang="ko-KR" sz="1000" dirty="0"/>
              <a:t>kernel, </a:t>
            </a:r>
            <a:r>
              <a:rPr lang="ko-KR" altLang="en-US" sz="1000" dirty="0"/>
              <a:t>슬라이딩 </a:t>
            </a:r>
            <a:r>
              <a:rPr lang="en-US" altLang="ko-KR" sz="1000" dirty="0"/>
              <a:t>= stride</a:t>
            </a:r>
          </a:p>
        </p:txBody>
      </p:sp>
      <p:sp>
        <p:nvSpPr>
          <p:cNvPr id="32" name="내용 개체 틀 3">
            <a:extLst>
              <a:ext uri="{FF2B5EF4-FFF2-40B4-BE49-F238E27FC236}">
                <a16:creationId xmlns:a16="http://schemas.microsoft.com/office/drawing/2014/main" id="{F704BC26-EAF2-7C38-3F5C-66A7B05BB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데이터 학습을 하는데 사람이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할필요가</a:t>
            </a:r>
            <a:r>
              <a:rPr lang="ko-KR" altLang="en-US" dirty="0"/>
              <a:t> 없다</a:t>
            </a:r>
            <a:r>
              <a:rPr lang="en-US" altLang="ko-KR" dirty="0"/>
              <a:t>?!?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19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3) DL </a:t>
            </a:r>
            <a:r>
              <a:rPr lang="ko-KR" altLang="en-US" dirty="0"/>
              <a:t>활용 </a:t>
            </a: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847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분류 모델로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en-US" altLang="ko-KR" dirty="0"/>
              <a:t>layer, 20 epoch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feature </a:t>
            </a:r>
            <a:r>
              <a:rPr lang="ko-KR" altLang="en-US" dirty="0"/>
              <a:t>를 선정</a:t>
            </a:r>
            <a:r>
              <a:rPr lang="en-US" altLang="ko-KR" dirty="0"/>
              <a:t>(</a:t>
            </a:r>
            <a:r>
              <a:rPr lang="ko-KR" altLang="en-US" dirty="0"/>
              <a:t>추출</a:t>
            </a:r>
            <a:r>
              <a:rPr lang="en-US" altLang="ko-KR" dirty="0"/>
              <a:t>) </a:t>
            </a:r>
            <a:r>
              <a:rPr lang="ko-KR" altLang="en-US" dirty="0"/>
              <a:t>하지 않고 전체를 </a:t>
            </a:r>
            <a:r>
              <a:rPr lang="en-US" altLang="ko-KR" dirty="0"/>
              <a:t>layer</a:t>
            </a:r>
            <a:r>
              <a:rPr lang="ko-KR" altLang="en-US" dirty="0"/>
              <a:t>에 넣음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997714" y="1848545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라벨 정보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951982" y="2316597"/>
            <a:ext cx="1370555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모델</a:t>
            </a:r>
            <a:r>
              <a:rPr lang="en-US" altLang="ko-KR" sz="1050" dirty="0">
                <a:solidFill>
                  <a:prstClr val="black"/>
                </a:solidFill>
              </a:rPr>
              <a:t>(layer)</a:t>
            </a:r>
            <a:r>
              <a:rPr lang="ko-KR" altLang="en-US" sz="1050">
                <a:solidFill>
                  <a:prstClr val="black"/>
                </a:solidFill>
              </a:rPr>
              <a:t> </a:t>
            </a:r>
            <a:r>
              <a:rPr lang="ko-KR" altLang="en-US" sz="1050" dirty="0">
                <a:solidFill>
                  <a:prstClr val="black"/>
                </a:solidFill>
              </a:rPr>
              <a:t>선택 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및 반복 학습</a:t>
            </a:r>
            <a:r>
              <a:rPr lang="en-US" altLang="ko-KR" sz="1050" dirty="0">
                <a:solidFill>
                  <a:prstClr val="black"/>
                </a:solidFill>
              </a:rPr>
              <a:t>epoch 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319722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학습 데이터 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43828" y="2512620"/>
            <a:ext cx="39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4" idx="3"/>
            <a:endCxn id="8" idx="0"/>
          </p:cNvCxnSpPr>
          <p:nvPr/>
        </p:nvCxnSpPr>
        <p:spPr>
          <a:xfrm>
            <a:off x="3041830" y="2046567"/>
            <a:ext cx="3595430" cy="2700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116575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학습된 모델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943828" y="3352412"/>
            <a:ext cx="39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5400000">
            <a:off x="6534230" y="293177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50502" y="3156389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테스트 데이터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490727" y="3159230"/>
            <a:ext cx="1044116" cy="3960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라벨 예측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236296" y="3352412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9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B7FC9C-8C56-DE96-20C6-DB013093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07" y="2103698"/>
            <a:ext cx="7154273" cy="1971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42374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/>
              <a:t>층 레이어로 구성된 </a:t>
            </a:r>
            <a:r>
              <a:rPr lang="en-US" altLang="ko-KR" dirty="0"/>
              <a:t>DL</a:t>
            </a:r>
            <a:r>
              <a:rPr lang="ko-KR" altLang="en-US"/>
              <a:t> 학습결과 </a:t>
            </a:r>
            <a:r>
              <a:rPr lang="en-US" altLang="ko-KR" dirty="0"/>
              <a:t>F1_score </a:t>
            </a:r>
            <a:r>
              <a:rPr lang="ko-KR" altLang="en-US"/>
              <a:t>는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3882" y="1005212"/>
            <a:ext cx="645512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2pPr marL="126000" lvl="1" indent="-126000" latinLnBrk="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400" spc="-80">
                <a:solidFill>
                  <a:srgbClr val="5F5F5F"/>
                </a:solidFill>
                <a:latin typeface="맑은 고딕"/>
              </a:defRPr>
            </a:lvl2pPr>
          </a:lstStyle>
          <a:p>
            <a:pPr marL="176213" indent="-176213">
              <a:spcBef>
                <a:spcPts val="500"/>
              </a:spcBef>
            </a:pPr>
            <a:r>
              <a: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F1_score : 0.965</a:t>
            </a:r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591057" y="1534065"/>
            <a:ext cx="279033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 err="1">
                <a:solidFill>
                  <a:prstClr val="black"/>
                </a:solidFill>
              </a:rPr>
              <a:t>레이어</a:t>
            </a:r>
            <a:r>
              <a:rPr lang="en-US" altLang="ko-KR" sz="1400" dirty="0">
                <a:solidFill>
                  <a:prstClr val="black"/>
                </a:solidFill>
              </a:rPr>
              <a:t>: 2</a:t>
            </a:r>
            <a:r>
              <a:rPr lang="ko-KR" altLang="en-US" sz="1400">
                <a:solidFill>
                  <a:prstClr val="black"/>
                </a:solidFill>
              </a:rPr>
              <a:t>층 </a:t>
            </a:r>
            <a:r>
              <a:rPr lang="en-US" altLang="ko-KR" sz="1400" dirty="0">
                <a:solidFill>
                  <a:prstClr val="black"/>
                </a:solidFill>
              </a:rPr>
              <a:t>, epoch : 20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3668" y="3886470"/>
            <a:ext cx="1332148" cy="19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99E274-7717-2F7E-3FF4-F397C0F5AB84}"/>
              </a:ext>
            </a:extLst>
          </p:cNvPr>
          <p:cNvGrpSpPr/>
          <p:nvPr/>
        </p:nvGrpSpPr>
        <p:grpSpPr>
          <a:xfrm>
            <a:off x="402827" y="1090929"/>
            <a:ext cx="181609" cy="112669"/>
            <a:chOff x="402827" y="795213"/>
            <a:chExt cx="181609" cy="11266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B977B2-9E3D-D8C1-B1DE-DE75CE311C38}"/>
                </a:ext>
              </a:extLst>
            </p:cNvPr>
            <p:cNvSpPr/>
            <p:nvPr/>
          </p:nvSpPr>
          <p:spPr>
            <a:xfrm>
              <a:off x="471767" y="795213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784AFB-9C1F-F7C7-9BA1-355C265D6EF8}"/>
                </a:ext>
              </a:extLst>
            </p:cNvPr>
            <p:cNvSpPr/>
            <p:nvPr/>
          </p:nvSpPr>
          <p:spPr>
            <a:xfrm>
              <a:off x="402827" y="795213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06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96E44-689F-588E-74AC-E4C802CD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AA097-25EF-E297-43D2-4C2993EF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4) Multi-modal LLM </a:t>
            </a:r>
            <a:r>
              <a:rPr lang="ko-KR" altLang="en-US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A93FD9-C3D6-3F15-85A3-B47864F328C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2133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dirty="0"/>
              <a:t>Vision Transformer </a:t>
            </a:r>
          </a:p>
          <a:p>
            <a:r>
              <a:rPr lang="en-US" altLang="ko-KR" sz="1200" dirty="0"/>
              <a:t>     https://arxiv.org/abs/2010.11929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BABE13-0115-8EED-C67F-96F943A8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08" y="1016573"/>
            <a:ext cx="4536358" cy="3281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C471B-1BA7-EBC8-ED30-8FF3DDBAFC4E}"/>
              </a:ext>
            </a:extLst>
          </p:cNvPr>
          <p:cNvSpPr txBox="1"/>
          <p:nvPr/>
        </p:nvSpPr>
        <p:spPr>
          <a:xfrm>
            <a:off x="611560" y="1459250"/>
            <a:ext cx="3204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An Image is Worth 16x16 Words: Transformers for Image Recognition at Scale</a:t>
            </a:r>
          </a:p>
          <a:p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731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EAE0D-7360-9B10-2E89-9D1BDF7A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6FD98-F22D-76C1-7360-BDADC848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D9087-FCA6-3467-3240-CFEF74067BE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Llama</a:t>
            </a:r>
            <a:r>
              <a:rPr lang="ko-KR" altLang="en-US" dirty="0"/>
              <a:t> </a:t>
            </a:r>
            <a:r>
              <a:rPr lang="en-US" altLang="ko-KR" dirty="0"/>
              <a:t>3.2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81CED-B3A8-1874-C555-973B4AAFDBBF}"/>
              </a:ext>
            </a:extLst>
          </p:cNvPr>
          <p:cNvSpPr txBox="1"/>
          <p:nvPr/>
        </p:nvSpPr>
        <p:spPr>
          <a:xfrm>
            <a:off x="773882" y="1005212"/>
            <a:ext cx="645512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2pPr marL="126000" lvl="1" indent="-126000" latinLnBrk="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400" spc="-80">
                <a:solidFill>
                  <a:srgbClr val="5F5F5F"/>
                </a:solidFill>
                <a:latin typeface="맑은 고딕"/>
              </a:defRPr>
            </a:lvl2pPr>
          </a:lstStyle>
          <a:p>
            <a:pPr marL="176213" indent="-176213">
              <a:spcBef>
                <a:spcPts val="500"/>
              </a:spcBef>
            </a:pPr>
            <a:r>
              <a: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CNN</a:t>
            </a:r>
            <a:r>
              <a:rPr lang="ko-KR" altLang="en-US" sz="1600" spc="-30" dirty="0">
                <a:solidFill>
                  <a:prstClr val="black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과의 차이점</a:t>
            </a:r>
            <a:r>
              <a: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600" spc="-30" dirty="0">
                <a:solidFill>
                  <a:prstClr val="black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이미지 분석의 차이점 등 리뷰</a:t>
            </a:r>
            <a:endParaRPr lang="en-US" altLang="ko-KR" sz="1600" spc="-30" dirty="0">
              <a:solidFill>
                <a:prstClr val="black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55546-8AE9-A38E-F2E5-8FC16556DE5E}"/>
              </a:ext>
            </a:extLst>
          </p:cNvPr>
          <p:cNvGrpSpPr/>
          <p:nvPr/>
        </p:nvGrpSpPr>
        <p:grpSpPr>
          <a:xfrm>
            <a:off x="402827" y="1090929"/>
            <a:ext cx="181609" cy="112669"/>
            <a:chOff x="402827" y="795213"/>
            <a:chExt cx="181609" cy="11266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FB7E277-B237-40DA-877A-2264DA6BE104}"/>
                </a:ext>
              </a:extLst>
            </p:cNvPr>
            <p:cNvSpPr/>
            <p:nvPr/>
          </p:nvSpPr>
          <p:spPr>
            <a:xfrm>
              <a:off x="471767" y="795213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DF214AB-19C1-2F0D-6595-B7AEDFE4A659}"/>
                </a:ext>
              </a:extLst>
            </p:cNvPr>
            <p:cNvSpPr/>
            <p:nvPr/>
          </p:nvSpPr>
          <p:spPr>
            <a:xfrm>
              <a:off x="402827" y="795213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2A882A6-3083-4B4D-7C12-50240F7C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80" y="1429482"/>
            <a:ext cx="1722428" cy="33563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31AFC2-C799-17D0-3F32-4DD40E8A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97752"/>
            <a:ext cx="2562616" cy="2783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0663F3-FB84-C02D-BF7A-16BA79F23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086" y="1709182"/>
            <a:ext cx="2367732" cy="26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E2B5A4-7841-2203-CCA6-15D568A2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" y="771550"/>
            <a:ext cx="9136164" cy="42421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인공지능의 </a:t>
            </a:r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사람의 인지</a:t>
            </a:r>
            <a:r>
              <a:rPr lang="en-US" altLang="ko-KR" dirty="0"/>
              <a:t>,</a:t>
            </a:r>
            <a:r>
              <a:rPr lang="ko-KR" altLang="en-US"/>
              <a:t>추론</a:t>
            </a:r>
            <a:r>
              <a:rPr lang="en-US" altLang="ko-KR" dirty="0"/>
              <a:t>,</a:t>
            </a:r>
            <a:r>
              <a:rPr lang="ko-KR" altLang="en-US"/>
              <a:t>학습의 사고과정을 컴퓨터로 구현하고자 하는 시도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064388" y="1095586"/>
            <a:ext cx="36004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2E888-B02A-1CCC-F2F2-09CC5BBCA8C0}"/>
              </a:ext>
            </a:extLst>
          </p:cNvPr>
          <p:cNvSpPr txBox="1"/>
          <p:nvPr/>
        </p:nvSpPr>
        <p:spPr>
          <a:xfrm>
            <a:off x="107504" y="4929799"/>
            <a:ext cx="3733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https://medium.com/@lmpo/a-brief-history-of-ai-with-deep-learning-26f7948bc87b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4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Neural Network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42374"/>
          </a:xfrm>
        </p:spPr>
        <p:txBody>
          <a:bodyPr/>
          <a:lstStyle/>
          <a:p>
            <a:r>
              <a:rPr lang="ko-KR" altLang="en-US" dirty="0"/>
              <a:t>컴퓨터공학 이전 </a:t>
            </a:r>
            <a:r>
              <a:rPr lang="ko-KR" altLang="en-US" dirty="0" err="1"/>
              <a:t>학과명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/>
              <a:t>전산학</a:t>
            </a:r>
            <a:r>
              <a:rPr lang="en-US" altLang="ko-KR" dirty="0"/>
              <a:t>(</a:t>
            </a:r>
            <a:r>
              <a:rPr lang="ko-KR" altLang="en-US"/>
              <a:t>전자계산학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0" y="1167594"/>
            <a:ext cx="2601530" cy="3391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69859" y="3399842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게이트의</a:t>
            </a:r>
            <a:r>
              <a:rPr lang="ko-KR" altLang="en-US" sz="1200" dirty="0"/>
              <a:t> 조합으로 논리적 </a:t>
            </a:r>
            <a:r>
              <a:rPr lang="en-US" altLang="ko-KR" sz="1200" dirty="0" err="1"/>
              <a:t>cpu</a:t>
            </a:r>
            <a:r>
              <a:rPr lang="en-US" altLang="ko-KR" sz="1200" dirty="0"/>
              <a:t>(</a:t>
            </a:r>
            <a:r>
              <a:rPr lang="ko-KR" altLang="en-US" sz="1200"/>
              <a:t>계산기</a:t>
            </a:r>
            <a:r>
              <a:rPr lang="en-US" altLang="ko-KR" sz="1200" dirty="0"/>
              <a:t>)</a:t>
            </a:r>
            <a:r>
              <a:rPr lang="ko-KR" altLang="en-US" sz="1200"/>
              <a:t>의 회로구성 가능</a:t>
            </a:r>
          </a:p>
          <a:p>
            <a:r>
              <a:rPr lang="en-US" altLang="ko-KR" sz="1200" dirty="0"/>
              <a:t>Ref) The Elements of Computing Systems: </a:t>
            </a:r>
          </a:p>
          <a:p>
            <a:r>
              <a:rPr lang="en-US" altLang="ko-KR" sz="1200" dirty="0"/>
              <a:t>         Building a Modern Computer from First </a:t>
            </a:r>
            <a:r>
              <a:rPr lang="en-US" altLang="ko-KR" sz="1200" dirty="0" err="1"/>
              <a:t>Priciples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48" y="1370717"/>
            <a:ext cx="4510716" cy="17242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79912" y="1419622"/>
            <a:ext cx="590364" cy="537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겨울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933" y="807554"/>
            <a:ext cx="293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차 겨울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퍼셉트론으로는</a:t>
            </a:r>
            <a:r>
              <a:rPr lang="ko-KR" altLang="en-US" sz="1200" dirty="0"/>
              <a:t> </a:t>
            </a:r>
            <a:r>
              <a:rPr lang="en-US" altLang="ko-KR" sz="1200" dirty="0"/>
              <a:t>XOR </a:t>
            </a:r>
            <a:r>
              <a:rPr lang="ko-KR" altLang="en-US" sz="1200" dirty="0"/>
              <a:t>적용불가 </a:t>
            </a:r>
            <a:endParaRPr lang="en-US" altLang="ko-KR" sz="1200" dirty="0"/>
          </a:p>
        </p:txBody>
      </p:sp>
      <p:sp>
        <p:nvSpPr>
          <p:cNvPr id="7" name="타원 6"/>
          <p:cNvSpPr/>
          <p:nvPr/>
        </p:nvSpPr>
        <p:spPr>
          <a:xfrm>
            <a:off x="898949" y="161864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898949" y="213104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99049" y="186750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계산</a:t>
            </a:r>
          </a:p>
        </p:txBody>
      </p:sp>
      <p:sp>
        <p:nvSpPr>
          <p:cNvPr id="10" name="타원 9"/>
          <p:cNvSpPr/>
          <p:nvPr/>
        </p:nvSpPr>
        <p:spPr>
          <a:xfrm>
            <a:off x="2627141" y="186750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7" idx="6"/>
            <a:endCxn id="9" idx="2"/>
          </p:cNvCxnSpPr>
          <p:nvPr/>
        </p:nvCxnSpPr>
        <p:spPr>
          <a:xfrm>
            <a:off x="1258949" y="1798644"/>
            <a:ext cx="540100" cy="2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2"/>
          </p:cNvCxnSpPr>
          <p:nvPr/>
        </p:nvCxnSpPr>
        <p:spPr>
          <a:xfrm flipV="1">
            <a:off x="1258949" y="2047505"/>
            <a:ext cx="540100" cy="26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6"/>
            <a:endCxn id="10" idx="2"/>
          </p:cNvCxnSpPr>
          <p:nvPr/>
        </p:nvCxnSpPr>
        <p:spPr>
          <a:xfrm>
            <a:off x="2159049" y="2047505"/>
            <a:ext cx="46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07" y="3363678"/>
            <a:ext cx="2370709" cy="13617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3364336"/>
            <a:ext cx="2518731" cy="1360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92" y="3380950"/>
            <a:ext cx="2509471" cy="13271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921" y="1086011"/>
            <a:ext cx="3195802" cy="16751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81961" y="771550"/>
            <a:ext cx="2658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XOR </a:t>
            </a:r>
            <a:r>
              <a:rPr lang="ko-KR" altLang="en-US" sz="1200" dirty="0"/>
              <a:t>는 곡선 혹은 두개의 직선이 필요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76712" y="3003798"/>
            <a:ext cx="333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한번의 계산으로 기울기</a:t>
            </a:r>
            <a:r>
              <a:rPr lang="en-US" altLang="ko-KR" sz="1200" dirty="0"/>
              <a:t>(weight)</a:t>
            </a:r>
            <a:r>
              <a:rPr lang="ko-KR" altLang="en-US" sz="1200"/>
              <a:t>를 구할 수</a:t>
            </a:r>
            <a:r>
              <a:rPr lang="en-US" altLang="ko-KR" sz="1200" dirty="0"/>
              <a:t> </a:t>
            </a:r>
            <a:r>
              <a:rPr lang="ko-KR" altLang="en-US" sz="1200"/>
              <a:t>있음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510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/>
              <a:t>표현하기 위한 다층 </a:t>
            </a:r>
            <a:r>
              <a:rPr lang="ko-KR" altLang="en-US" dirty="0" err="1"/>
              <a:t>퍼셉트론</a:t>
            </a:r>
            <a:r>
              <a:rPr lang="ko-KR" altLang="en-US" dirty="0"/>
              <a:t> 과 </a:t>
            </a:r>
            <a:r>
              <a:rPr lang="en-US" altLang="ko-KR" dirty="0"/>
              <a:t>2</a:t>
            </a:r>
            <a:r>
              <a:rPr lang="ko-KR" altLang="en-US" dirty="0"/>
              <a:t>차 겨울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0" y="1160464"/>
            <a:ext cx="2114214" cy="1015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591530"/>
            <a:ext cx="698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다층 </a:t>
            </a:r>
            <a:r>
              <a:rPr lang="ko-KR" altLang="en-US" sz="1200" dirty="0" err="1"/>
              <a:t>퍼셉트론과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은닉층</a:t>
            </a:r>
            <a:r>
              <a:rPr lang="en-US" altLang="ko-KR" sz="1200" dirty="0"/>
              <a:t>(</a:t>
            </a:r>
            <a:r>
              <a:rPr lang="ko-KR" altLang="en-US" sz="1200" dirty="0"/>
              <a:t>활성화 함수</a:t>
            </a:r>
            <a:r>
              <a:rPr lang="en-US" altLang="ko-KR" sz="1200" dirty="0"/>
              <a:t>)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XOR </a:t>
            </a:r>
            <a:r>
              <a:rPr lang="ko-KR" altLang="en-US" sz="1200" dirty="0"/>
              <a:t>표현은 가능하나 층</a:t>
            </a:r>
            <a:r>
              <a:rPr lang="en-US" altLang="ko-KR" sz="1200" dirty="0"/>
              <a:t>(layer)</a:t>
            </a:r>
            <a:r>
              <a:rPr lang="ko-KR" altLang="en-US" sz="1200" dirty="0"/>
              <a:t>이 깊어질 수록 훈련해야 할 파라메터가 </a:t>
            </a:r>
            <a:r>
              <a:rPr lang="ko-KR" altLang="en-US" sz="1200" dirty="0" err="1"/>
              <a:t>많아짐</a:t>
            </a:r>
            <a:r>
              <a:rPr lang="ko-KR" altLang="en-US" sz="1200" dirty="0"/>
              <a:t> → </a:t>
            </a:r>
            <a:r>
              <a:rPr lang="en-US" altLang="ko-KR" sz="1200" dirty="0"/>
              <a:t>backpropagation </a:t>
            </a:r>
            <a:r>
              <a:rPr lang="ko-KR" altLang="en-US" sz="1200" dirty="0"/>
              <a:t>등장 </a:t>
            </a:r>
          </a:p>
        </p:txBody>
      </p:sp>
      <p:sp>
        <p:nvSpPr>
          <p:cNvPr id="6" name="타원 5"/>
          <p:cNvSpPr/>
          <p:nvPr/>
        </p:nvSpPr>
        <p:spPr>
          <a:xfrm>
            <a:off x="2031570" y="1226586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31570" y="1738986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03678" y="147544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6" idx="6"/>
            <a:endCxn id="8" idx="2"/>
          </p:cNvCxnSpPr>
          <p:nvPr/>
        </p:nvCxnSpPr>
        <p:spPr>
          <a:xfrm>
            <a:off x="2391570" y="1406586"/>
            <a:ext cx="612108" cy="2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6"/>
            <a:endCxn id="8" idx="2"/>
          </p:cNvCxnSpPr>
          <p:nvPr/>
        </p:nvCxnSpPr>
        <p:spPr>
          <a:xfrm flipV="1">
            <a:off x="2391570" y="1655447"/>
            <a:ext cx="612108" cy="26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22028" y="122757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2028" y="173997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x2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3" idx="6"/>
            <a:endCxn id="6" idx="2"/>
          </p:cNvCxnSpPr>
          <p:nvPr/>
        </p:nvCxnSpPr>
        <p:spPr>
          <a:xfrm flipV="1">
            <a:off x="1482028" y="1406586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6"/>
            <a:endCxn id="7" idx="2"/>
          </p:cNvCxnSpPr>
          <p:nvPr/>
        </p:nvCxnSpPr>
        <p:spPr>
          <a:xfrm flipV="1">
            <a:off x="1482028" y="1918986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95846" y="1131590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NAND</a:t>
            </a:r>
            <a:endParaRPr lang="ko-KR" altLang="en-US" sz="1050"/>
          </a:p>
        </p:txBody>
      </p:sp>
      <p:sp>
        <p:nvSpPr>
          <p:cNvPr id="23" name="TextBox 22"/>
          <p:cNvSpPr txBox="1"/>
          <p:nvPr/>
        </p:nvSpPr>
        <p:spPr>
          <a:xfrm>
            <a:off x="1563258" y="171913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OR</a:t>
            </a:r>
            <a:endParaRPr lang="ko-KR" altLang="en-US" sz="1050"/>
          </a:p>
        </p:txBody>
      </p:sp>
      <p:sp>
        <p:nvSpPr>
          <p:cNvPr id="24" name="TextBox 23"/>
          <p:cNvSpPr txBox="1"/>
          <p:nvPr/>
        </p:nvSpPr>
        <p:spPr>
          <a:xfrm>
            <a:off x="2431345" y="1503047"/>
            <a:ext cx="433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AND</a:t>
            </a:r>
            <a:endParaRPr lang="ko-KR" altLang="en-US" sz="105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50202"/>
          <a:stretch/>
        </p:blipFill>
        <p:spPr>
          <a:xfrm>
            <a:off x="4582221" y="2463738"/>
            <a:ext cx="3936898" cy="117629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2286" y="2211710"/>
            <a:ext cx="7520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차 겨울 </a:t>
            </a:r>
            <a:r>
              <a:rPr lang="en-US" altLang="ko-KR" sz="1200" dirty="0"/>
              <a:t>: </a:t>
            </a:r>
            <a:r>
              <a:rPr lang="ko-KR" altLang="en-US" sz="1200" dirty="0"/>
              <a:t>은닉층의 기울기</a:t>
            </a:r>
            <a:r>
              <a:rPr lang="en-US" altLang="ko-KR" sz="1200" dirty="0"/>
              <a:t>(sigmoid, </a:t>
            </a:r>
            <a:r>
              <a:rPr lang="en-US" altLang="ko-KR" sz="1200" dirty="0" err="1"/>
              <a:t>tanh</a:t>
            </a:r>
            <a:r>
              <a:rPr lang="en-US" altLang="ko-KR" sz="1200" dirty="0"/>
              <a:t>)</a:t>
            </a:r>
            <a:r>
              <a:rPr lang="ko-KR" altLang="en-US" sz="1200" dirty="0"/>
              <a:t> 소실 → 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  <a:r>
              <a:rPr lang="ko-KR" altLang="en-US" sz="1200" dirty="0"/>
              <a:t>등장 </a:t>
            </a:r>
            <a:r>
              <a:rPr lang="en-US" altLang="ko-KR" sz="1200" dirty="0"/>
              <a:t>(2000</a:t>
            </a:r>
            <a:r>
              <a:rPr lang="ko-KR" altLang="en-US" sz="1200" dirty="0"/>
              <a:t>년대 초</a:t>
            </a:r>
            <a:r>
              <a:rPr lang="en-US" altLang="ko-KR" sz="1200" dirty="0"/>
              <a:t>, </a:t>
            </a:r>
            <a:r>
              <a:rPr lang="ko-KR" altLang="en-US" sz="1200" dirty="0"/>
              <a:t>그러나 너무 많은 컴퓨팅파워가 필요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b="50594"/>
          <a:stretch/>
        </p:blipFill>
        <p:spPr>
          <a:xfrm>
            <a:off x="599269" y="2472990"/>
            <a:ext cx="3936898" cy="1167044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14" idx="6"/>
            <a:endCxn id="6" idx="2"/>
          </p:cNvCxnSpPr>
          <p:nvPr/>
        </p:nvCxnSpPr>
        <p:spPr>
          <a:xfrm flipV="1">
            <a:off x="1482028" y="1406586"/>
            <a:ext cx="549542" cy="5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3" idx="6"/>
            <a:endCxn id="7" idx="2"/>
          </p:cNvCxnSpPr>
          <p:nvPr/>
        </p:nvCxnSpPr>
        <p:spPr>
          <a:xfrm>
            <a:off x="1482028" y="1407577"/>
            <a:ext cx="549542" cy="51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r="33390"/>
          <a:stretch/>
        </p:blipFill>
        <p:spPr>
          <a:xfrm>
            <a:off x="2231740" y="3687874"/>
            <a:ext cx="2846699" cy="11583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66414"/>
          <a:stretch/>
        </p:blipFill>
        <p:spPr>
          <a:xfrm>
            <a:off x="5726511" y="3701271"/>
            <a:ext cx="1435365" cy="115837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309" y="4864271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5"/>
              </a:rPr>
              <a:t>http://adilmoujahid.com/posts/2016/06/introduction-deep-learning-python-caffe/</a:t>
            </a:r>
            <a:r>
              <a:rPr lang="en-US" altLang="ko-KR" sz="900" dirty="0"/>
              <a:t> 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630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5DCC-82C7-4A6D-FDBD-97F2EC5A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30C89-F006-D9C7-0386-6D2BF662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748E8-C3B0-C1E5-1B7B-28022659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71" y="1772532"/>
            <a:ext cx="2114214" cy="1015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C7473-AAC0-F123-EAA0-DF00D0F40850}"/>
              </a:ext>
            </a:extLst>
          </p:cNvPr>
          <p:cNvSpPr txBox="1"/>
          <p:nvPr/>
        </p:nvSpPr>
        <p:spPr>
          <a:xfrm>
            <a:off x="611560" y="591530"/>
            <a:ext cx="4892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Perceptron </a:t>
            </a:r>
            <a:r>
              <a:rPr lang="ko-KR" altLang="en-US" sz="1200" dirty="0"/>
              <a:t>으로는 </a:t>
            </a:r>
            <a:r>
              <a:rPr lang="en-US" altLang="ko-KR" sz="1200" dirty="0"/>
              <a:t>XOR </a:t>
            </a:r>
            <a:r>
              <a:rPr lang="ko-KR" altLang="en-US" sz="1200" dirty="0"/>
              <a:t>를 풀 수 없었으나</a:t>
            </a:r>
            <a:endParaRPr lang="en-US" altLang="ko-KR" sz="1200" dirty="0"/>
          </a:p>
          <a:p>
            <a:r>
              <a:rPr lang="ko-KR" altLang="en-US" sz="1200" dirty="0"/>
              <a:t>비선형 </a:t>
            </a:r>
            <a:r>
              <a:rPr lang="en-US" altLang="ko-KR" sz="1200" dirty="0"/>
              <a:t>activation function </a:t>
            </a:r>
            <a:r>
              <a:rPr lang="ko-KR" altLang="en-US" sz="1200" dirty="0"/>
              <a:t>으로 </a:t>
            </a:r>
            <a:r>
              <a:rPr lang="en-US" altLang="ko-KR" sz="1200" dirty="0"/>
              <a:t>XOR </a:t>
            </a:r>
            <a:r>
              <a:rPr lang="ko-KR" altLang="en-US" sz="1200" dirty="0"/>
              <a:t>를 해결할 수 있다는 어떤 의미 인지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Activation function</a:t>
            </a:r>
            <a:r>
              <a:rPr lang="ko-KR" altLang="en-US" sz="1200" dirty="0"/>
              <a:t> 은 어떤 역할을 </a:t>
            </a:r>
            <a:r>
              <a:rPr lang="ko-KR" altLang="en-US" sz="1200" dirty="0" err="1"/>
              <a:t>하는것인지</a:t>
            </a:r>
            <a:r>
              <a:rPr lang="ko-KR" altLang="en-US" sz="1200" dirty="0"/>
              <a:t> </a:t>
            </a:r>
            <a:r>
              <a:rPr lang="en-US" altLang="ko-KR" sz="1200" dirty="0"/>
              <a:t>Report</a:t>
            </a:r>
            <a:r>
              <a:rPr lang="ko-KR" altLang="en-US" sz="1200" dirty="0"/>
              <a:t> 작성해주세요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89857B-21E9-D3DB-666E-8C57EFB3F289}"/>
              </a:ext>
            </a:extLst>
          </p:cNvPr>
          <p:cNvSpPr/>
          <p:nvPr/>
        </p:nvSpPr>
        <p:spPr>
          <a:xfrm>
            <a:off x="2300341" y="183865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3755C6-1783-9A1A-50E2-0041B5D267E8}"/>
              </a:ext>
            </a:extLst>
          </p:cNvPr>
          <p:cNvSpPr/>
          <p:nvPr/>
        </p:nvSpPr>
        <p:spPr>
          <a:xfrm>
            <a:off x="2300341" y="235105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D2421A-BD6E-D4C0-EB91-678D25A99100}"/>
              </a:ext>
            </a:extLst>
          </p:cNvPr>
          <p:cNvSpPr/>
          <p:nvPr/>
        </p:nvSpPr>
        <p:spPr>
          <a:xfrm>
            <a:off x="3272449" y="208751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F829370-06F3-3877-19CB-4347AD0943D1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2660341" y="2018654"/>
            <a:ext cx="612108" cy="2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F78B01-9708-DEDA-42A8-BD155E0C84E1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2660341" y="2267515"/>
            <a:ext cx="612108" cy="26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96E2D5BD-0AEB-48F6-278F-EEC1AA7D8235}"/>
              </a:ext>
            </a:extLst>
          </p:cNvPr>
          <p:cNvSpPr/>
          <p:nvPr/>
        </p:nvSpPr>
        <p:spPr>
          <a:xfrm>
            <a:off x="1390799" y="183964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424C68-B78B-94BD-1BD4-1541E1892FC3}"/>
              </a:ext>
            </a:extLst>
          </p:cNvPr>
          <p:cNvSpPr/>
          <p:nvPr/>
        </p:nvSpPr>
        <p:spPr>
          <a:xfrm>
            <a:off x="1390799" y="235204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x2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DB9A96-BE13-600E-015B-ECC9EAB2798E}"/>
              </a:ext>
            </a:extLst>
          </p:cNvPr>
          <p:cNvCxnSpPr>
            <a:stCxn id="13" idx="6"/>
            <a:endCxn id="6" idx="2"/>
          </p:cNvCxnSpPr>
          <p:nvPr/>
        </p:nvCxnSpPr>
        <p:spPr>
          <a:xfrm flipV="1">
            <a:off x="1750799" y="2018654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AD5846-B0FF-C855-F000-D57FA9913B59}"/>
              </a:ext>
            </a:extLst>
          </p:cNvPr>
          <p:cNvCxnSpPr>
            <a:stCxn id="14" idx="6"/>
            <a:endCxn id="7" idx="2"/>
          </p:cNvCxnSpPr>
          <p:nvPr/>
        </p:nvCxnSpPr>
        <p:spPr>
          <a:xfrm flipV="1">
            <a:off x="1750799" y="2531054"/>
            <a:ext cx="549542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E5DB18-C356-52DC-ADA1-07B4D7285F9B}"/>
              </a:ext>
            </a:extLst>
          </p:cNvPr>
          <p:cNvSpPr txBox="1"/>
          <p:nvPr/>
        </p:nvSpPr>
        <p:spPr>
          <a:xfrm>
            <a:off x="1764617" y="174365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NAND</a:t>
            </a:r>
            <a:endParaRPr lang="ko-KR" altLang="en-US" sz="10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2CF8F6-B985-0DDC-2930-ABBC32011976}"/>
              </a:ext>
            </a:extLst>
          </p:cNvPr>
          <p:cNvSpPr txBox="1"/>
          <p:nvPr/>
        </p:nvSpPr>
        <p:spPr>
          <a:xfrm>
            <a:off x="1832029" y="233120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OR</a:t>
            </a:r>
            <a:endParaRPr lang="ko-KR" altLang="en-US" sz="10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781951-60B9-DB92-E140-214DFF7C1086}"/>
              </a:ext>
            </a:extLst>
          </p:cNvPr>
          <p:cNvSpPr txBox="1"/>
          <p:nvPr/>
        </p:nvSpPr>
        <p:spPr>
          <a:xfrm>
            <a:off x="2700116" y="2115115"/>
            <a:ext cx="433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AND</a:t>
            </a:r>
            <a:endParaRPr lang="ko-KR" altLang="en-US" sz="105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CC16DC-C81F-9C1E-1696-9EF6721ED36A}"/>
              </a:ext>
            </a:extLst>
          </p:cNvPr>
          <p:cNvCxnSpPr>
            <a:stCxn id="14" idx="6"/>
            <a:endCxn id="6" idx="2"/>
          </p:cNvCxnSpPr>
          <p:nvPr/>
        </p:nvCxnSpPr>
        <p:spPr>
          <a:xfrm flipV="1">
            <a:off x="1750799" y="2018654"/>
            <a:ext cx="549542" cy="5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AD1E6C8-2E87-1006-3783-66B986285867}"/>
              </a:ext>
            </a:extLst>
          </p:cNvPr>
          <p:cNvCxnSpPr>
            <a:stCxn id="13" idx="6"/>
            <a:endCxn id="7" idx="2"/>
          </p:cNvCxnSpPr>
          <p:nvPr/>
        </p:nvCxnSpPr>
        <p:spPr>
          <a:xfrm>
            <a:off x="1750799" y="2019645"/>
            <a:ext cx="549542" cy="51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050648B-C516-7326-BF9F-E1C29722A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90"/>
          <a:stretch/>
        </p:blipFill>
        <p:spPr>
          <a:xfrm>
            <a:off x="2320491" y="2997872"/>
            <a:ext cx="2846699" cy="115837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86B945-6078-979D-3CA1-E9CA148CC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4"/>
          <a:stretch/>
        </p:blipFill>
        <p:spPr>
          <a:xfrm>
            <a:off x="5815262" y="3011269"/>
            <a:ext cx="1435365" cy="11583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E68012-F52A-8F00-D8FD-DED26A0C08F3}"/>
              </a:ext>
            </a:extLst>
          </p:cNvPr>
          <p:cNvSpPr txBox="1"/>
          <p:nvPr/>
        </p:nvSpPr>
        <p:spPr>
          <a:xfrm>
            <a:off x="602060" y="4174269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http://adilmoujahid.com/posts/2016/06/introduction-deep-learning-python-caffe/</a:t>
            </a:r>
            <a:r>
              <a:rPr lang="en-US" altLang="ko-KR" sz="900" dirty="0"/>
              <a:t> 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87046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Recent H/W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Parallelism</a:t>
            </a:r>
            <a:endParaRPr lang="ko-KR" altLang="en-US" dirty="0"/>
          </a:p>
        </p:txBody>
      </p:sp>
      <p:pic>
        <p:nvPicPr>
          <p:cNvPr id="15" name="Picture 2" descr="C:\Users\sds\Desktop\CSH_CPU-GPU_Illustrat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95"/>
          <a:stretch/>
        </p:blipFill>
        <p:spPr bwMode="auto">
          <a:xfrm>
            <a:off x="5412385" y="1258539"/>
            <a:ext cx="1152128" cy="17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"/>
          <p:cNvSpPr txBox="1">
            <a:spLocks/>
          </p:cNvSpPr>
          <p:nvPr/>
        </p:nvSpPr>
        <p:spPr>
          <a:xfrm>
            <a:off x="5180756" y="4016651"/>
            <a:ext cx="3620160" cy="734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hlinkClick r:id="rId3"/>
              </a:rPr>
              <a:t>https://hemprasad.wordpress.com/2013/07/18/cpu-vs-gpu-performance/</a:t>
            </a:r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https://kr.mathworks.com/company/newsletters/articles/gpu-programming-in-matlab.html</a:t>
            </a:r>
            <a:endParaRPr lang="ko-KR" alt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387251" y="4510793"/>
            <a:ext cx="2329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GFLOP : </a:t>
            </a:r>
            <a:r>
              <a:rPr lang="ko-KR" altLang="en-US" sz="1050" dirty="0"/>
              <a:t>초당 </a:t>
            </a:r>
            <a:r>
              <a:rPr lang="en-US" altLang="ko-KR" sz="1050" dirty="0"/>
              <a:t>10 </a:t>
            </a:r>
            <a:r>
              <a:rPr lang="ko-KR" altLang="en-US" sz="1050" dirty="0" err="1"/>
              <a:t>억회</a:t>
            </a:r>
            <a:r>
              <a:rPr lang="ko-KR" altLang="en-US" sz="1050" dirty="0"/>
              <a:t> 계산 </a:t>
            </a:r>
            <a:r>
              <a:rPr lang="en-US" altLang="ko-KR" sz="1050" dirty="0"/>
              <a:t>(FP32</a:t>
            </a:r>
            <a:r>
              <a:rPr lang="ko-KR" altLang="en-US" sz="1050" dirty="0"/>
              <a:t>기준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5855943" y="596012"/>
            <a:ext cx="2194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Nvidia H100 :  134,000 GFLOP (FP32)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448F8D-D1C1-90FF-CB9F-8A906006C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89" y="1671650"/>
            <a:ext cx="4041031" cy="2743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8E4F6-CB91-08B4-8342-C21F8BB445ED}"/>
              </a:ext>
            </a:extLst>
          </p:cNvPr>
          <p:cNvSpPr txBox="1"/>
          <p:nvPr/>
        </p:nvSpPr>
        <p:spPr>
          <a:xfrm>
            <a:off x="5061029" y="528097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308C58"/>
                </a:solidFill>
              </a:rPr>
              <a:t>●</a:t>
            </a:r>
            <a:r>
              <a:rPr lang="ko-KR" altLang="en-US" sz="1400" dirty="0"/>
              <a:t> </a:t>
            </a:r>
            <a:r>
              <a:rPr lang="en-US" altLang="ko-KR" sz="1200" dirty="0"/>
              <a:t>H100</a:t>
            </a:r>
            <a:endParaRPr lang="ko-KR" altLang="en-US" sz="1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035F2C-A84F-8554-9C18-E1CB63A5CA65}"/>
              </a:ext>
            </a:extLst>
          </p:cNvPr>
          <p:cNvCxnSpPr>
            <a:cxnSpLocks/>
          </p:cNvCxnSpPr>
          <p:nvPr/>
        </p:nvCxnSpPr>
        <p:spPr>
          <a:xfrm flipH="1">
            <a:off x="3970983" y="1325645"/>
            <a:ext cx="630037" cy="715660"/>
          </a:xfrm>
          <a:prstGeom prst="line">
            <a:avLst/>
          </a:prstGeom>
          <a:ln w="12700">
            <a:solidFill>
              <a:srgbClr val="308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D30F63-07F0-806F-2C38-81DAE2893666}"/>
              </a:ext>
            </a:extLst>
          </p:cNvPr>
          <p:cNvGrpSpPr/>
          <p:nvPr/>
        </p:nvGrpSpPr>
        <p:grpSpPr>
          <a:xfrm>
            <a:off x="4463988" y="1214921"/>
            <a:ext cx="353786" cy="168697"/>
            <a:chOff x="4542250" y="1142913"/>
            <a:chExt cx="353786" cy="168697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9715FB4-D1F2-FEB3-DEBD-A78B95355532}"/>
                </a:ext>
              </a:extLst>
            </p:cNvPr>
            <p:cNvSpPr/>
            <p:nvPr/>
          </p:nvSpPr>
          <p:spPr>
            <a:xfrm>
              <a:off x="4542250" y="1142913"/>
              <a:ext cx="353786" cy="85141"/>
            </a:xfrm>
            <a:custGeom>
              <a:avLst/>
              <a:gdLst>
                <a:gd name="connsiteX0" fmla="*/ 0 w 668511"/>
                <a:gd name="connsiteY0" fmla="*/ 61781 h 85141"/>
                <a:gd name="connsiteX1" fmla="*/ 230521 w 668511"/>
                <a:gd name="connsiteY1" fmla="*/ 308 h 85141"/>
                <a:gd name="connsiteX2" fmla="*/ 484094 w 668511"/>
                <a:gd name="connsiteY2" fmla="*/ 84833 h 85141"/>
                <a:gd name="connsiteX3" fmla="*/ 668511 w 668511"/>
                <a:gd name="connsiteY3" fmla="*/ 23360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511" h="85141">
                  <a:moveTo>
                    <a:pt x="0" y="61781"/>
                  </a:moveTo>
                  <a:cubicBezTo>
                    <a:pt x="74919" y="29123"/>
                    <a:pt x="149839" y="-3534"/>
                    <a:pt x="230521" y="308"/>
                  </a:cubicBezTo>
                  <a:cubicBezTo>
                    <a:pt x="311203" y="4150"/>
                    <a:pt x="411096" y="80991"/>
                    <a:pt x="484094" y="84833"/>
                  </a:cubicBezTo>
                  <a:cubicBezTo>
                    <a:pt x="557092" y="88675"/>
                    <a:pt x="612801" y="56017"/>
                    <a:pt x="668511" y="233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8E514C1-6CF2-2603-4D34-C48621C4ECAB}"/>
                </a:ext>
              </a:extLst>
            </p:cNvPr>
            <p:cNvSpPr/>
            <p:nvPr/>
          </p:nvSpPr>
          <p:spPr>
            <a:xfrm>
              <a:off x="4542250" y="1226469"/>
              <a:ext cx="353786" cy="85141"/>
            </a:xfrm>
            <a:custGeom>
              <a:avLst/>
              <a:gdLst>
                <a:gd name="connsiteX0" fmla="*/ 0 w 668511"/>
                <a:gd name="connsiteY0" fmla="*/ 61781 h 85141"/>
                <a:gd name="connsiteX1" fmla="*/ 230521 w 668511"/>
                <a:gd name="connsiteY1" fmla="*/ 308 h 85141"/>
                <a:gd name="connsiteX2" fmla="*/ 484094 w 668511"/>
                <a:gd name="connsiteY2" fmla="*/ 84833 h 85141"/>
                <a:gd name="connsiteX3" fmla="*/ 668511 w 668511"/>
                <a:gd name="connsiteY3" fmla="*/ 23360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511" h="85141">
                  <a:moveTo>
                    <a:pt x="0" y="61781"/>
                  </a:moveTo>
                  <a:cubicBezTo>
                    <a:pt x="74919" y="29123"/>
                    <a:pt x="149839" y="-3534"/>
                    <a:pt x="230521" y="308"/>
                  </a:cubicBezTo>
                  <a:cubicBezTo>
                    <a:pt x="311203" y="4150"/>
                    <a:pt x="411096" y="80991"/>
                    <a:pt x="484094" y="84833"/>
                  </a:cubicBezTo>
                  <a:cubicBezTo>
                    <a:pt x="557092" y="88675"/>
                    <a:pt x="612801" y="56017"/>
                    <a:pt x="668511" y="233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84E4A5-798A-8ACF-4AE7-7D7ED6662F9B}"/>
              </a:ext>
            </a:extLst>
          </p:cNvPr>
          <p:cNvCxnSpPr>
            <a:cxnSpLocks/>
          </p:cNvCxnSpPr>
          <p:nvPr/>
        </p:nvCxnSpPr>
        <p:spPr>
          <a:xfrm flipH="1">
            <a:off x="4680012" y="735546"/>
            <a:ext cx="487844" cy="522993"/>
          </a:xfrm>
          <a:prstGeom prst="line">
            <a:avLst/>
          </a:prstGeom>
          <a:ln w="12700">
            <a:solidFill>
              <a:srgbClr val="308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sds\Desktop\CSH_CPU-GPU_Illustration.png">
            <a:extLst>
              <a:ext uri="{FF2B5EF4-FFF2-40B4-BE49-F238E27FC236}">
                <a16:creationId xmlns:a16="http://schemas.microsoft.com/office/drawing/2014/main" id="{D66B0115-5226-0141-30ED-87B9A7931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5" r="-1"/>
          <a:stretch/>
        </p:blipFill>
        <p:spPr bwMode="auto">
          <a:xfrm>
            <a:off x="6990836" y="1375937"/>
            <a:ext cx="1510765" cy="17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7D2755-6E30-6BEC-450C-039CD0EA33F7}"/>
              </a:ext>
            </a:extLst>
          </p:cNvPr>
          <p:cNvSpPr txBox="1"/>
          <p:nvPr/>
        </p:nvSpPr>
        <p:spPr>
          <a:xfrm>
            <a:off x="5508104" y="2916446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CPU:</a:t>
            </a:r>
            <a:r>
              <a:rPr lang="ko-KR" altLang="en-US" sz="1100" dirty="0"/>
              <a:t> 다양한 워크로드</a:t>
            </a:r>
            <a:r>
              <a:rPr lang="en-US" altLang="ko-KR" sz="1100" dirty="0"/>
              <a:t>, </a:t>
            </a:r>
            <a:r>
              <a:rPr lang="ko-KR" altLang="en-US" sz="1100" dirty="0"/>
              <a:t>코어당 성능이 중요한 작업</a:t>
            </a:r>
            <a:endParaRPr lang="en-US" altLang="ko-KR" sz="1100" dirty="0"/>
          </a:p>
          <a:p>
            <a:r>
              <a:rPr lang="en-US" altLang="ko-KR" sz="1100" dirty="0"/>
              <a:t>          GPU </a:t>
            </a:r>
            <a:r>
              <a:rPr lang="ko-KR" altLang="en-US" sz="1100" dirty="0"/>
              <a:t>도 </a:t>
            </a:r>
            <a:r>
              <a:rPr lang="en-US" altLang="ko-KR" sz="1100" dirty="0"/>
              <a:t>CPU </a:t>
            </a:r>
            <a:r>
              <a:rPr lang="ko-KR" altLang="en-US" sz="1100" dirty="0"/>
              <a:t>가 제어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GPU: </a:t>
            </a:r>
            <a:r>
              <a:rPr lang="ko-KR" altLang="en-US" sz="1100" dirty="0"/>
              <a:t>부동소수점 곱셈 연산</a:t>
            </a:r>
            <a:r>
              <a:rPr lang="en-US" altLang="ko-KR" sz="1100" dirty="0"/>
              <a:t> </a:t>
            </a:r>
            <a:r>
              <a:rPr lang="ko-KR" altLang="en-US" sz="1100" dirty="0"/>
              <a:t>속도 단축 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D6182-1866-4339-EE5E-1236E3686D45}"/>
              </a:ext>
            </a:extLst>
          </p:cNvPr>
          <p:cNvSpPr txBox="1"/>
          <p:nvPr/>
        </p:nvSpPr>
        <p:spPr>
          <a:xfrm>
            <a:off x="5361354" y="187815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308C58"/>
                </a:solidFill>
              </a:rPr>
              <a:t>●</a:t>
            </a:r>
            <a:r>
              <a:rPr lang="ko-KR" altLang="en-US" sz="1400" dirty="0"/>
              <a:t> </a:t>
            </a:r>
            <a:r>
              <a:rPr lang="en-US" altLang="ko-KR" sz="1200" dirty="0"/>
              <a:t>TPU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55DDBC-D138-79E7-A7EA-C1C299869211}"/>
              </a:ext>
            </a:extLst>
          </p:cNvPr>
          <p:cNvSpPr txBox="1"/>
          <p:nvPr/>
        </p:nvSpPr>
        <p:spPr>
          <a:xfrm>
            <a:off x="5917917" y="221837"/>
            <a:ext cx="1401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244,000 GFLOP (TF32)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151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of Deep-learning Framework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vs </a:t>
            </a:r>
            <a:r>
              <a:rPr lang="en-US" altLang="ko-KR" dirty="0" err="1"/>
              <a:t>tensorflow</a:t>
            </a:r>
            <a:r>
              <a:rPr lang="en-US" altLang="ko-KR" dirty="0"/>
              <a:t> vs </a:t>
            </a:r>
            <a:r>
              <a:rPr lang="en-US" altLang="ko-KR" dirty="0" err="1"/>
              <a:t>keras</a:t>
            </a:r>
            <a:r>
              <a:rPr lang="en-US" altLang="ko-KR" dirty="0"/>
              <a:t> vs LLM</a:t>
            </a:r>
            <a:r>
              <a:rPr lang="ko-KR" altLang="en-US" dirty="0"/>
              <a:t> </a:t>
            </a:r>
            <a:r>
              <a:rPr lang="en-US" altLang="ko-KR" dirty="0"/>
              <a:t>vs AI vs</a:t>
            </a:r>
            <a:r>
              <a:rPr lang="ko-KR" altLang="en-US" dirty="0"/>
              <a:t> </a:t>
            </a:r>
            <a:r>
              <a:rPr lang="en-US" altLang="ko-KR" dirty="0" err="1"/>
              <a:t>gpt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A2F105-CC8B-25F3-7FD1-FB411AEA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1" y="1383618"/>
            <a:ext cx="4222439" cy="2754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6864B8-ECD6-4844-8089-DFB75712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20" y="1382844"/>
            <a:ext cx="4200339" cy="27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4422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7745</TotalTime>
  <Words>1398</Words>
  <Application>Microsoft Office PowerPoint</Application>
  <PresentationFormat>화면 슬라이드 쇼(16:9)</PresentationFormat>
  <Paragraphs>265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source-serif-pro</vt:lpstr>
      <vt:lpstr>나눔스퀘어</vt:lpstr>
      <vt:lpstr>맑은 고딕</vt:lpstr>
      <vt:lpstr>Arial</vt:lpstr>
      <vt:lpstr>Calibri</vt:lpstr>
      <vt:lpstr>Cambria Math</vt:lpstr>
      <vt:lpstr>Segoe UI</vt:lpstr>
      <vt:lpstr>Times New Roman</vt:lpstr>
      <vt:lpstr>4_Office 테마</vt:lpstr>
      <vt:lpstr>PowerPoint 프레젠테이션</vt:lpstr>
      <vt:lpstr>PowerPoint 프레젠테이션</vt:lpstr>
      <vt:lpstr>인공지능의 history</vt:lpstr>
      <vt:lpstr>Deep Neural Network</vt:lpstr>
      <vt:lpstr>인공지능의 겨울</vt:lpstr>
      <vt:lpstr>XOR 표현하기 위한 다층 퍼셉트론 과 2차 겨울</vt:lpstr>
      <vt:lpstr>과제1</vt:lpstr>
      <vt:lpstr>Recent H/W changes</vt:lpstr>
      <vt:lpstr>Comparison of Deep-learning Framework</vt:lpstr>
      <vt:lpstr>Setup a Python Environment for something</vt:lpstr>
      <vt:lpstr>Setup a Python Environment for something</vt:lpstr>
      <vt:lpstr>PowerPoint 프레젠테이션</vt:lpstr>
      <vt:lpstr>실습1) MNIST 필기체 분류</vt:lpstr>
      <vt:lpstr>실습1) MNIST Dataset 구성</vt:lpstr>
      <vt:lpstr>실습1) ML 활용 Classification</vt:lpstr>
      <vt:lpstr>실습1) MNIST 의 feature extraction</vt:lpstr>
      <vt:lpstr>실습1)</vt:lpstr>
      <vt:lpstr>회고) 이미지 특징(feature) 추출</vt:lpstr>
      <vt:lpstr>신경망이론</vt:lpstr>
      <vt:lpstr>Instance 두개 중 한곳에 docker 설치</vt:lpstr>
      <vt:lpstr>Brightics Studio 를 docker 로 설치</vt:lpstr>
      <vt:lpstr>실습2) 딥러닝의 주요 컨셉</vt:lpstr>
      <vt:lpstr>Tensor in deep learning</vt:lpstr>
      <vt:lpstr>CNN (Convolutional Neural Network)</vt:lpstr>
      <vt:lpstr>실습3) DL 활용 Classification</vt:lpstr>
      <vt:lpstr>실습3)</vt:lpstr>
      <vt:lpstr>실습4) Multi-modal LLM 맛보기</vt:lpstr>
      <vt:lpstr>실습4)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freenak@gmail.com</cp:lastModifiedBy>
  <cp:revision>160</cp:revision>
  <cp:lastPrinted>2018-01-15T00:07:17Z</cp:lastPrinted>
  <dcterms:created xsi:type="dcterms:W3CDTF">2018-01-14T23:22:16Z</dcterms:created>
  <dcterms:modified xsi:type="dcterms:W3CDTF">2025-03-22T06:38:04Z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FLCMData">
    <vt:lpwstr>393F3F736E5482CFABC5C5A46EC4B1F7C7A456DF403CA57E9467C2206F817E8732D548F40B087120640A78E915D71A96C53A661AB15D2C08F91E898B00BE7E81</vt:lpwstr>
  </property>
  <property fmtid="{5C58129F-E5B8-477A-9B38-B3E54BFA04C8}" pid="2">
    <vt:lpwstr>41F6058CE601D4D469E30BAD0688911E97A987A8E6412C0976FD1E9BC939D1FA</vt:lpwstr>
  </property>
</Properties>
</file>